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8" r:id="rId1"/>
  </p:sldMasterIdLst>
  <p:notesMasterIdLst>
    <p:notesMasterId r:id="rId9"/>
  </p:notesMasterIdLst>
  <p:sldIdLst>
    <p:sldId id="256" r:id="rId2"/>
    <p:sldId id="2145706897" r:id="rId3"/>
    <p:sldId id="1471" r:id="rId4"/>
    <p:sldId id="1491" r:id="rId5"/>
    <p:sldId id="1480" r:id="rId6"/>
    <p:sldId id="2145706896" r:id="rId7"/>
    <p:sldId id="2145706771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F0663E4-EB94-4676-B2BD-993943FE7B89}">
          <p14:sldIdLst>
            <p14:sldId id="256"/>
            <p14:sldId id="2145706897"/>
            <p14:sldId id="1471"/>
            <p14:sldId id="1491"/>
            <p14:sldId id="1480"/>
            <p14:sldId id="2145706896"/>
            <p14:sldId id="2145706771"/>
          </p14:sldIdLst>
        </p14:section>
        <p14:section name="Appendix" id="{A65BC925-C5B0-413E-A067-3D1D67EC8031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765F3A2-C85C-0D11-7D44-E598FB387BDD}" name="Rodolphe RENAC" initials="RR" userId="S::Rodolphe.RENAC@alcimed.com::13459b00-8230-4905-87b7-4fd61edb4e6a" providerId="AD"/>
  <p188:author id="{F97ACBE9-E9F9-0687-656A-4904D0F4DCBE}" name="Marie-Alix DE BACKER" initials="MADB" userId="S::Marie-Alix.DEBACKER@alcimed.com::6b0b768d-59c4-498b-86ce-4bc198498df2" providerId="AD"/>
  <p188:author id="{3489ABFC-0F76-3493-21D1-E849DC376010}" name="Etienne BARRAL" initials="EB" userId="S::Etienne.BARRAL@alcimed.com::543f9d23-03ba-4810-a4a0-014e58d11e06" providerId="AD"/>
  <p188:author id="{1F0F2EFD-3E78-938F-6273-7E1B3E380D3B}" name="Danna HARGETT" initials="DH" userId="S::Danna.HARGETT@alcimed.com::0cedf5ab-e77e-4bae-9ed0-05dc6c7f420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D8A3"/>
    <a:srgbClr val="FFDDCB"/>
    <a:srgbClr val="FFE9ED"/>
    <a:srgbClr val="A947F1"/>
    <a:srgbClr val="C0B1A7"/>
    <a:srgbClr val="98A4AF"/>
    <a:srgbClr val="0020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Style moyen 3 - 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Style moyen 4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Style moyen 4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E25E649-3F16-4E02-A733-19D2CDBF48F0}" styleName="Style moyen 3 - Accentuation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Style moyen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48" autoAdjust="0"/>
    <p:restoredTop sz="96327"/>
  </p:normalViewPr>
  <p:slideViewPr>
    <p:cSldViewPr snapToObjects="1" showGuides="1">
      <p:cViewPr varScale="1">
        <p:scale>
          <a:sx n="111" d="100"/>
          <a:sy n="111" d="100"/>
        </p:scale>
        <p:origin x="232" y="2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8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234AD-45B0-5748-9D06-4067B9E0C6AC}" type="datetimeFigureOut">
              <a:rPr lang="fr-FR" smtClean="0"/>
              <a:t>17/06/2023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14D88-1181-BC40-B4C9-CFAB30A637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242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4D88-1181-BC40-B4C9-CFAB30A637F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13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4D88-1181-BC40-B4C9-CFAB30A637F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1921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4D88-1181-BC40-B4C9-CFAB30A637F1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5428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214D88-1181-BC40-B4C9-CFAB30A637F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1548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D1DCA15-4C74-D643-A2A8-A3708C5777EB}"/>
              </a:ext>
            </a:extLst>
          </p:cNvPr>
          <p:cNvSpPr/>
          <p:nvPr userDrawn="1"/>
        </p:nvSpPr>
        <p:spPr>
          <a:xfrm>
            <a:off x="9268300" y="0"/>
            <a:ext cx="2923699" cy="6858000"/>
          </a:xfrm>
          <a:prstGeom prst="rect">
            <a:avLst/>
          </a:pr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fr-FR" b="1" dirty="0">
              <a:solidFill>
                <a:schemeClr val="accent2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BE03EE-9787-1A4D-A4A0-D3FFBA9A1672}"/>
              </a:ext>
            </a:extLst>
          </p:cNvPr>
          <p:cNvSpPr/>
          <p:nvPr userDrawn="1"/>
        </p:nvSpPr>
        <p:spPr>
          <a:xfrm>
            <a:off x="9116073" y="0"/>
            <a:ext cx="356540" cy="6858000"/>
          </a:xfrm>
          <a:prstGeom prst="rect">
            <a:avLst/>
          </a:pr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/>
            <a:endParaRPr lang="fr-FR" b="1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0288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>
            <a:extLst>
              <a:ext uri="{FF2B5EF4-FFF2-40B4-BE49-F238E27FC236}">
                <a16:creationId xmlns:a16="http://schemas.microsoft.com/office/drawing/2014/main" id="{878042E3-08B0-0443-A1B5-FDE2BBF7BF79}"/>
              </a:ext>
            </a:extLst>
          </p:cNvPr>
          <p:cNvSpPr/>
          <p:nvPr userDrawn="1"/>
        </p:nvSpPr>
        <p:spPr>
          <a:xfrm>
            <a:off x="-23089" y="1240"/>
            <a:ext cx="4102964" cy="6858000"/>
          </a:xfrm>
          <a:prstGeom prst="rect">
            <a:avLst/>
          </a:prstGeom>
          <a:solidFill>
            <a:srgbClr val="F2EFED"/>
          </a:solidFill>
          <a:ln w="3175">
            <a:miter lim="400000"/>
          </a:ln>
        </p:spPr>
        <p:txBody>
          <a:bodyPr lIns="0" tIns="0" rIns="0" bIns="0" anchor="ctr"/>
          <a:lstStyle/>
          <a:p>
            <a:pPr>
              <a:defRPr sz="16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BFF5B37-677E-234D-80EF-787783295826}"/>
              </a:ext>
            </a:extLst>
          </p:cNvPr>
          <p:cNvCxnSpPr/>
          <p:nvPr userDrawn="1"/>
        </p:nvCxnSpPr>
        <p:spPr>
          <a:xfrm>
            <a:off x="263525" y="476672"/>
            <a:ext cx="117492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88F5D4B4-35E8-DA40-AD6B-AC12B3069FF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61459" y="1905292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Titre sous-partie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A1F7AB04-4F5E-724D-B6C3-917C5770F768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1459" y="3261246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Paragraphes descriptifs</a:t>
            </a: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B991F468-30C4-B344-8F78-599B7A6228A8}"/>
              </a:ext>
            </a:extLst>
          </p:cNvPr>
          <p:cNvGrpSpPr/>
          <p:nvPr userDrawn="1"/>
        </p:nvGrpSpPr>
        <p:grpSpPr>
          <a:xfrm>
            <a:off x="263525" y="1581862"/>
            <a:ext cx="350851" cy="96764"/>
            <a:chOff x="1069141" y="1555886"/>
            <a:chExt cx="350851" cy="9676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8E62B07-1E22-4D44-AF8C-A6A504EED87B}"/>
                </a:ext>
              </a:extLst>
            </p:cNvPr>
            <p:cNvSpPr/>
            <p:nvPr userDrawn="1"/>
          </p:nvSpPr>
          <p:spPr>
            <a:xfrm>
              <a:off x="1117799" y="1555887"/>
              <a:ext cx="302193" cy="967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08855BA9-6ACB-4D4D-90E9-7138BA5AA4D8}"/>
                </a:ext>
              </a:extLst>
            </p:cNvPr>
            <p:cNvSpPr/>
            <p:nvPr userDrawn="1"/>
          </p:nvSpPr>
          <p:spPr>
            <a:xfrm>
              <a:off x="1069141" y="1555886"/>
              <a:ext cx="96845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0" name="Espace réservé du texte 4">
            <a:extLst>
              <a:ext uri="{FF2B5EF4-FFF2-40B4-BE49-F238E27FC236}">
                <a16:creationId xmlns:a16="http://schemas.microsoft.com/office/drawing/2014/main" id="{04041EFC-E160-2549-B79C-321D75DAFB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506" y="1158900"/>
            <a:ext cx="1039950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01.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C9BC7CD5-79F0-174B-ACC9-E3DCA31F6FCD}"/>
              </a:ext>
            </a:extLst>
          </p:cNvPr>
          <p:cNvGrpSpPr/>
          <p:nvPr userDrawn="1"/>
        </p:nvGrpSpPr>
        <p:grpSpPr>
          <a:xfrm>
            <a:off x="10701465" y="0"/>
            <a:ext cx="1507782" cy="476671"/>
            <a:chOff x="263524" y="0"/>
            <a:chExt cx="1507782" cy="476671"/>
          </a:xfrm>
        </p:grpSpPr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FBCA6CAC-86CA-0741-9B63-6054C761BF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63524" y="150656"/>
              <a:ext cx="1099475" cy="165698"/>
            </a:xfrm>
            <a:prstGeom prst="rect">
              <a:avLst/>
            </a:prstGeom>
          </p:spPr>
        </p:pic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2B731CCE-BE84-C642-8EE8-2591D101F3A6}"/>
                </a:ext>
              </a:extLst>
            </p:cNvPr>
            <p:cNvGrpSpPr/>
            <p:nvPr userDrawn="1"/>
          </p:nvGrpSpPr>
          <p:grpSpPr>
            <a:xfrm>
              <a:off x="1559496" y="0"/>
              <a:ext cx="211810" cy="476671"/>
              <a:chOff x="1804757" y="0"/>
              <a:chExt cx="211810" cy="476676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43D294E-D6F8-BC48-8D8A-B9E35C61F896}"/>
                  </a:ext>
                </a:extLst>
              </p:cNvPr>
              <p:cNvSpPr/>
              <p:nvPr userDrawn="1"/>
            </p:nvSpPr>
            <p:spPr>
              <a:xfrm>
                <a:off x="1820477" y="0"/>
                <a:ext cx="196090" cy="476676"/>
              </a:xfrm>
              <a:prstGeom prst="rect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AF7A22F4-6EE1-844D-83F9-43B7D67DC674}"/>
                  </a:ext>
                </a:extLst>
              </p:cNvPr>
              <p:cNvSpPr/>
              <p:nvPr userDrawn="1"/>
            </p:nvSpPr>
            <p:spPr>
              <a:xfrm>
                <a:off x="1804757" y="0"/>
                <a:ext cx="45719" cy="476676"/>
              </a:xfrm>
              <a:prstGeom prst="rect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31" name="Groupe 30">
            <a:extLst>
              <a:ext uri="{FF2B5EF4-FFF2-40B4-BE49-F238E27FC236}">
                <a16:creationId xmlns:a16="http://schemas.microsoft.com/office/drawing/2014/main" id="{8A8AD60A-AED8-3048-A678-9BA73EE72319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F3FC62EB-C2DE-FD43-922A-6B3C44CEEF9A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C859337F-7C36-8C40-AB58-967749910A80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6" name="An innovative, large and fast growing vaccine market…">
            <a:extLst>
              <a:ext uri="{FF2B5EF4-FFF2-40B4-BE49-F238E27FC236}">
                <a16:creationId xmlns:a16="http://schemas.microsoft.com/office/drawing/2014/main" id="{50FD935C-7CA8-3B4A-A213-276668FCD63D}"/>
              </a:ext>
            </a:extLst>
          </p:cNvPr>
          <p:cNvSpPr txBox="1"/>
          <p:nvPr userDrawn="1"/>
        </p:nvSpPr>
        <p:spPr>
          <a:xfrm>
            <a:off x="355515" y="6691746"/>
            <a:ext cx="1996069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l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r>
              <a:rPr lang="fr-FR" sz="800" b="0" i="0" dirty="0" err="1">
                <a:solidFill>
                  <a:schemeClr val="bg1"/>
                </a:solidFill>
                <a:latin typeface="Raleway" panose="020B0503030101060003" pitchFamily="34" charset="77"/>
              </a:rPr>
              <a:t>Confidential</a:t>
            </a:r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24" name="An innovative, large and fast growing vaccine market…">
            <a:extLst>
              <a:ext uri="{FF2B5EF4-FFF2-40B4-BE49-F238E27FC236}">
                <a16:creationId xmlns:a16="http://schemas.microsoft.com/office/drawing/2014/main" id="{800C6DC2-3C40-874E-8E57-3107C2C95488}"/>
              </a:ext>
            </a:extLst>
          </p:cNvPr>
          <p:cNvSpPr txBox="1"/>
          <p:nvPr userDrawn="1"/>
        </p:nvSpPr>
        <p:spPr>
          <a:xfrm>
            <a:off x="11187903" y="6683806"/>
            <a:ext cx="832393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r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fld id="{EFB3A0EC-D94B-2840-AE70-9EEEE52A770A}" type="slidenum">
              <a:rPr lang="fr-FR" sz="800" b="0" i="0" smtClean="0">
                <a:solidFill>
                  <a:schemeClr val="bg1"/>
                </a:solidFill>
                <a:latin typeface="Raleway" panose="020B0503030101060003" pitchFamily="34" charset="77"/>
              </a:rPr>
              <a:t>‹N°›</a:t>
            </a:fld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97280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">
            <a:extLst>
              <a:ext uri="{FF2B5EF4-FFF2-40B4-BE49-F238E27FC236}">
                <a16:creationId xmlns:a16="http://schemas.microsoft.com/office/drawing/2014/main" id="{878042E3-08B0-0443-A1B5-FDE2BBF7BF79}"/>
              </a:ext>
            </a:extLst>
          </p:cNvPr>
          <p:cNvSpPr/>
          <p:nvPr userDrawn="1"/>
        </p:nvSpPr>
        <p:spPr>
          <a:xfrm>
            <a:off x="4224338" y="0"/>
            <a:ext cx="7967662" cy="6858000"/>
          </a:xfrm>
          <a:prstGeom prst="rect">
            <a:avLst/>
          </a:prstGeom>
          <a:solidFill>
            <a:srgbClr val="F2EFED"/>
          </a:solidFill>
          <a:ln w="3175">
            <a:miter lim="400000"/>
          </a:ln>
        </p:spPr>
        <p:txBody>
          <a:bodyPr lIns="0" tIns="0" rIns="0" bIns="0" anchor="ctr"/>
          <a:lstStyle/>
          <a:p>
            <a:pPr>
              <a:defRPr sz="16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BFF5B37-677E-234D-80EF-787783295826}"/>
              </a:ext>
            </a:extLst>
          </p:cNvPr>
          <p:cNvCxnSpPr/>
          <p:nvPr userDrawn="1"/>
        </p:nvCxnSpPr>
        <p:spPr>
          <a:xfrm>
            <a:off x="263525" y="476672"/>
            <a:ext cx="117492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B0AD0D6-D228-AB4E-BFC4-044B823044ED}"/>
              </a:ext>
            </a:extLst>
          </p:cNvPr>
          <p:cNvGrpSpPr/>
          <p:nvPr userDrawn="1"/>
        </p:nvGrpSpPr>
        <p:grpSpPr>
          <a:xfrm>
            <a:off x="5" y="6691005"/>
            <a:ext cx="12209242" cy="188642"/>
            <a:chOff x="1067606" y="1555886"/>
            <a:chExt cx="738429" cy="9676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F872105-54E4-3C4A-A112-EA4F0159B347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B72C4FD-E7C5-6C48-8120-4CA58B88A32B}"/>
                </a:ext>
              </a:extLst>
            </p:cNvPr>
            <p:cNvSpPr/>
            <p:nvPr userDrawn="1"/>
          </p:nvSpPr>
          <p:spPr>
            <a:xfrm>
              <a:off x="1067606" y="1555886"/>
              <a:ext cx="15938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1CA7B559-F4B7-0943-AC8E-B7A114BB4CD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61459" y="1905292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Titre sous-partie</a:t>
            </a:r>
          </a:p>
        </p:txBody>
      </p:sp>
      <p:sp>
        <p:nvSpPr>
          <p:cNvPr id="29" name="Espace réservé du contenu 2">
            <a:extLst>
              <a:ext uri="{FF2B5EF4-FFF2-40B4-BE49-F238E27FC236}">
                <a16:creationId xmlns:a16="http://schemas.microsoft.com/office/drawing/2014/main" id="{015B6342-B972-B843-8B3F-C3BD3BDB6AC4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1459" y="3261246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Paragraphes descriptifs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039B0367-332B-564F-901F-0CBB50BC3871}"/>
              </a:ext>
            </a:extLst>
          </p:cNvPr>
          <p:cNvGrpSpPr/>
          <p:nvPr userDrawn="1"/>
        </p:nvGrpSpPr>
        <p:grpSpPr>
          <a:xfrm>
            <a:off x="263525" y="1581862"/>
            <a:ext cx="350851" cy="96764"/>
            <a:chOff x="1069141" y="1555886"/>
            <a:chExt cx="350851" cy="96764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B09875F-6361-704E-A8E2-D92E851744D0}"/>
                </a:ext>
              </a:extLst>
            </p:cNvPr>
            <p:cNvSpPr/>
            <p:nvPr userDrawn="1"/>
          </p:nvSpPr>
          <p:spPr>
            <a:xfrm>
              <a:off x="1117799" y="1555887"/>
              <a:ext cx="302193" cy="967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4F95165-4186-6F41-85D7-85842FDFD48E}"/>
                </a:ext>
              </a:extLst>
            </p:cNvPr>
            <p:cNvSpPr/>
            <p:nvPr userDrawn="1"/>
          </p:nvSpPr>
          <p:spPr>
            <a:xfrm>
              <a:off x="1069141" y="1555886"/>
              <a:ext cx="96845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36" name="Espace réservé du texte 4">
            <a:extLst>
              <a:ext uri="{FF2B5EF4-FFF2-40B4-BE49-F238E27FC236}">
                <a16:creationId xmlns:a16="http://schemas.microsoft.com/office/drawing/2014/main" id="{6351CD92-D006-0B4F-AC39-B58CD9DD843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506" y="1158900"/>
            <a:ext cx="823926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01.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CAA9013C-AF30-AA4B-B3BD-33F8CCD695D0}"/>
              </a:ext>
            </a:extLst>
          </p:cNvPr>
          <p:cNvGrpSpPr/>
          <p:nvPr userDrawn="1"/>
        </p:nvGrpSpPr>
        <p:grpSpPr>
          <a:xfrm>
            <a:off x="10701465" y="0"/>
            <a:ext cx="1507782" cy="476671"/>
            <a:chOff x="263524" y="0"/>
            <a:chExt cx="1507782" cy="476671"/>
          </a:xfrm>
        </p:grpSpPr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CDCCFC6D-8F86-D14C-A840-F7806A7E597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63524" y="150656"/>
              <a:ext cx="1099475" cy="165698"/>
            </a:xfrm>
            <a:prstGeom prst="rect">
              <a:avLst/>
            </a:prstGeom>
          </p:spPr>
        </p:pic>
        <p:grpSp>
          <p:nvGrpSpPr>
            <p:cNvPr id="42" name="Groupe 41">
              <a:extLst>
                <a:ext uri="{FF2B5EF4-FFF2-40B4-BE49-F238E27FC236}">
                  <a16:creationId xmlns:a16="http://schemas.microsoft.com/office/drawing/2014/main" id="{383E8FA4-40DE-9A45-B9A8-026A4E664598}"/>
                </a:ext>
              </a:extLst>
            </p:cNvPr>
            <p:cNvGrpSpPr/>
            <p:nvPr userDrawn="1"/>
          </p:nvGrpSpPr>
          <p:grpSpPr>
            <a:xfrm>
              <a:off x="1559496" y="0"/>
              <a:ext cx="211810" cy="476671"/>
              <a:chOff x="1804757" y="0"/>
              <a:chExt cx="211810" cy="476676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4527219-EA57-2440-A631-9191A1FEDBC9}"/>
                  </a:ext>
                </a:extLst>
              </p:cNvPr>
              <p:cNvSpPr/>
              <p:nvPr userDrawn="1"/>
            </p:nvSpPr>
            <p:spPr>
              <a:xfrm>
                <a:off x="1820477" y="0"/>
                <a:ext cx="196090" cy="476676"/>
              </a:xfrm>
              <a:prstGeom prst="rect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870EC03B-CD6A-B548-A106-692403A54293}"/>
                  </a:ext>
                </a:extLst>
              </p:cNvPr>
              <p:cNvSpPr/>
              <p:nvPr userDrawn="1"/>
            </p:nvSpPr>
            <p:spPr>
              <a:xfrm>
                <a:off x="1804757" y="0"/>
                <a:ext cx="45719" cy="476676"/>
              </a:xfrm>
              <a:prstGeom prst="rect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3"/>
                  </a:solidFill>
                </a:endParaRPr>
              </a:p>
            </p:txBody>
          </p:sp>
        </p:grpSp>
      </p:grpSp>
      <p:sp>
        <p:nvSpPr>
          <p:cNvPr id="51" name="An innovative, large and fast growing vaccine market…">
            <a:extLst>
              <a:ext uri="{FF2B5EF4-FFF2-40B4-BE49-F238E27FC236}">
                <a16:creationId xmlns:a16="http://schemas.microsoft.com/office/drawing/2014/main" id="{A877D1CA-FDA0-D04B-9A6E-A74754294841}"/>
              </a:ext>
            </a:extLst>
          </p:cNvPr>
          <p:cNvSpPr txBox="1"/>
          <p:nvPr userDrawn="1"/>
        </p:nvSpPr>
        <p:spPr>
          <a:xfrm>
            <a:off x="355515" y="6691746"/>
            <a:ext cx="1996069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l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r>
              <a:rPr lang="fr-FR" sz="800" b="0" i="0" dirty="0">
                <a:solidFill>
                  <a:schemeClr val="bg1"/>
                </a:solidFill>
                <a:latin typeface="Raleway" panose="020B0503030101060003" pitchFamily="34" charset="77"/>
              </a:rPr>
              <a:t>Confidentiel</a:t>
            </a:r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53" name="An innovative, large and fast growing vaccine market…">
            <a:extLst>
              <a:ext uri="{FF2B5EF4-FFF2-40B4-BE49-F238E27FC236}">
                <a16:creationId xmlns:a16="http://schemas.microsoft.com/office/drawing/2014/main" id="{F4C04F87-43C0-B348-BE87-20018EC7457F}"/>
              </a:ext>
            </a:extLst>
          </p:cNvPr>
          <p:cNvSpPr txBox="1"/>
          <p:nvPr userDrawn="1"/>
        </p:nvSpPr>
        <p:spPr>
          <a:xfrm>
            <a:off x="11187903" y="6683806"/>
            <a:ext cx="832393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r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fld id="{EFB3A0EC-D94B-2840-AE70-9EEEE52A770A}" type="slidenum">
              <a:rPr lang="fr-FR" sz="800" b="0" i="0" smtClean="0">
                <a:solidFill>
                  <a:schemeClr val="bg1"/>
                </a:solidFill>
                <a:latin typeface="Raleway" panose="020B0503030101060003" pitchFamily="34" charset="77"/>
              </a:rPr>
              <a:t>‹N°›</a:t>
            </a:fld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2696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BFF5B37-677E-234D-80EF-787783295826}"/>
              </a:ext>
            </a:extLst>
          </p:cNvPr>
          <p:cNvCxnSpPr/>
          <p:nvPr userDrawn="1"/>
        </p:nvCxnSpPr>
        <p:spPr>
          <a:xfrm>
            <a:off x="263525" y="476672"/>
            <a:ext cx="117492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7FE83F2B-9A87-964B-9C22-DEBD45AB6726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D7044F58-9FC2-B24B-A5DB-4D0BB3403638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670891B-CD5D-6F4E-896A-EA5FBA350FCC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29FC38AB-DAF8-E94C-8CA8-81D20CEC96C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61459" y="1905292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Titre sous-partie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4B920CCB-1B0E-8A47-BE9C-237B4DBEB560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161459" y="3261246"/>
            <a:ext cx="3824287" cy="1201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Paragraphes descriptifs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C36FE897-92A2-B643-AC70-40F3E0408303}"/>
              </a:ext>
            </a:extLst>
          </p:cNvPr>
          <p:cNvGrpSpPr/>
          <p:nvPr userDrawn="1"/>
        </p:nvGrpSpPr>
        <p:grpSpPr>
          <a:xfrm>
            <a:off x="263525" y="1581862"/>
            <a:ext cx="350851" cy="96764"/>
            <a:chOff x="1069141" y="1555886"/>
            <a:chExt cx="350851" cy="96764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8FDEAA4D-42C9-0F4A-B069-2B468B039E2F}"/>
                </a:ext>
              </a:extLst>
            </p:cNvPr>
            <p:cNvSpPr/>
            <p:nvPr userDrawn="1"/>
          </p:nvSpPr>
          <p:spPr>
            <a:xfrm>
              <a:off x="1117799" y="1555887"/>
              <a:ext cx="302193" cy="967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BEC91ED-145F-D348-BFFA-2B671D0544A7}"/>
                </a:ext>
              </a:extLst>
            </p:cNvPr>
            <p:cNvSpPr/>
            <p:nvPr userDrawn="1"/>
          </p:nvSpPr>
          <p:spPr>
            <a:xfrm>
              <a:off x="1069141" y="1555886"/>
              <a:ext cx="96845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9AC046DC-E01A-C94C-A9EA-3A0C76FA4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506" y="1158900"/>
            <a:ext cx="1327982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01.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6E9B210E-FFE4-A049-96EA-56572A688FD1}"/>
              </a:ext>
            </a:extLst>
          </p:cNvPr>
          <p:cNvGrpSpPr/>
          <p:nvPr userDrawn="1"/>
        </p:nvGrpSpPr>
        <p:grpSpPr>
          <a:xfrm>
            <a:off x="10701465" y="0"/>
            <a:ext cx="1507782" cy="476671"/>
            <a:chOff x="263524" y="0"/>
            <a:chExt cx="1507782" cy="476671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DB00366D-D63D-DD43-8223-E2376671347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63524" y="150656"/>
              <a:ext cx="1099475" cy="165698"/>
            </a:xfrm>
            <a:prstGeom prst="rect">
              <a:avLst/>
            </a:prstGeom>
          </p:spPr>
        </p:pic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09AD5300-97C2-0441-AC2A-7EF32A05F1A3}"/>
                </a:ext>
              </a:extLst>
            </p:cNvPr>
            <p:cNvGrpSpPr/>
            <p:nvPr userDrawn="1"/>
          </p:nvGrpSpPr>
          <p:grpSpPr>
            <a:xfrm>
              <a:off x="1559496" y="0"/>
              <a:ext cx="211810" cy="476671"/>
              <a:chOff x="1804757" y="0"/>
              <a:chExt cx="211810" cy="476676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F96425EB-BB7F-BF46-98D5-0875E070B76E}"/>
                  </a:ext>
                </a:extLst>
              </p:cNvPr>
              <p:cNvSpPr/>
              <p:nvPr userDrawn="1"/>
            </p:nvSpPr>
            <p:spPr>
              <a:xfrm>
                <a:off x="1820477" y="0"/>
                <a:ext cx="196090" cy="476676"/>
              </a:xfrm>
              <a:prstGeom prst="rect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3C31D945-2B12-DE40-90E5-CA245FEFF6F7}"/>
                  </a:ext>
                </a:extLst>
              </p:cNvPr>
              <p:cNvSpPr/>
              <p:nvPr userDrawn="1"/>
            </p:nvSpPr>
            <p:spPr>
              <a:xfrm>
                <a:off x="1804757" y="0"/>
                <a:ext cx="45719" cy="476676"/>
              </a:xfrm>
              <a:prstGeom prst="rect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3"/>
                  </a:solidFill>
                </a:endParaRPr>
              </a:p>
            </p:txBody>
          </p:sp>
        </p:grp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583A1EB4-C289-424A-9F5D-1F7278A0355E}"/>
              </a:ext>
            </a:extLst>
          </p:cNvPr>
          <p:cNvSpPr/>
          <p:nvPr userDrawn="1"/>
        </p:nvSpPr>
        <p:spPr>
          <a:xfrm>
            <a:off x="336542" y="6697190"/>
            <a:ext cx="11945722" cy="1886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9" name="An innovative, large and fast growing vaccine market…">
            <a:extLst>
              <a:ext uri="{FF2B5EF4-FFF2-40B4-BE49-F238E27FC236}">
                <a16:creationId xmlns:a16="http://schemas.microsoft.com/office/drawing/2014/main" id="{963007FB-CBDF-6B47-B9A6-0A68848D63F3}"/>
              </a:ext>
            </a:extLst>
          </p:cNvPr>
          <p:cNvSpPr txBox="1"/>
          <p:nvPr userDrawn="1"/>
        </p:nvSpPr>
        <p:spPr>
          <a:xfrm>
            <a:off x="355515" y="6691746"/>
            <a:ext cx="1996069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l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r>
              <a:rPr lang="fr-FR" sz="800" b="0" i="0" dirty="0">
                <a:solidFill>
                  <a:schemeClr val="bg1"/>
                </a:solidFill>
                <a:latin typeface="Raleway" panose="020B0503030101060003" pitchFamily="34" charset="77"/>
              </a:rPr>
              <a:t>Confidentiel</a:t>
            </a:r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51" name="An innovative, large and fast growing vaccine market…">
            <a:extLst>
              <a:ext uri="{FF2B5EF4-FFF2-40B4-BE49-F238E27FC236}">
                <a16:creationId xmlns:a16="http://schemas.microsoft.com/office/drawing/2014/main" id="{7899E9D4-9EF4-0A40-B2AE-9F09B31DB101}"/>
              </a:ext>
            </a:extLst>
          </p:cNvPr>
          <p:cNvSpPr txBox="1"/>
          <p:nvPr userDrawn="1"/>
        </p:nvSpPr>
        <p:spPr>
          <a:xfrm>
            <a:off x="11187903" y="6683806"/>
            <a:ext cx="832393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r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fld id="{EFB3A0EC-D94B-2840-AE70-9EEEE52A770A}" type="slidenum">
              <a:rPr lang="fr-FR" sz="800" b="0" i="0" smtClean="0">
                <a:solidFill>
                  <a:schemeClr val="bg1"/>
                </a:solidFill>
                <a:latin typeface="Raleway" panose="020B0503030101060003" pitchFamily="34" charset="77"/>
              </a:rPr>
              <a:t>‹N°›</a:t>
            </a:fld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059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FBFF5B37-677E-234D-80EF-787783295826}"/>
              </a:ext>
            </a:extLst>
          </p:cNvPr>
          <p:cNvCxnSpPr/>
          <p:nvPr userDrawn="1"/>
        </p:nvCxnSpPr>
        <p:spPr>
          <a:xfrm>
            <a:off x="263525" y="476672"/>
            <a:ext cx="117492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Espace réservé du texte 4">
            <a:extLst>
              <a:ext uri="{FF2B5EF4-FFF2-40B4-BE49-F238E27FC236}">
                <a16:creationId xmlns:a16="http://schemas.microsoft.com/office/drawing/2014/main" id="{43B016B6-1288-004B-B91D-7E81B6FF47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707" y="2871274"/>
            <a:ext cx="2102431" cy="15113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01.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FC1123-072B-CA4A-823F-4363ADDD6BB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24338" y="3140968"/>
            <a:ext cx="7775575" cy="8643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54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Titre de la partie 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980E7C39-FD8A-214A-B516-605BB700B14C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E6F5966-7304-0340-ACE3-1140F9C8615F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20483842-0AC2-004F-89DC-FB8603D31F41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C3073883-47BA-2E4E-B5F9-4D25D0A6683A}"/>
              </a:ext>
            </a:extLst>
          </p:cNvPr>
          <p:cNvGrpSpPr/>
          <p:nvPr userDrawn="1"/>
        </p:nvGrpSpPr>
        <p:grpSpPr>
          <a:xfrm>
            <a:off x="10701465" y="0"/>
            <a:ext cx="1507782" cy="476671"/>
            <a:chOff x="263524" y="0"/>
            <a:chExt cx="1507782" cy="476671"/>
          </a:xfrm>
        </p:grpSpPr>
        <p:pic>
          <p:nvPicPr>
            <p:cNvPr id="31" name="Image 30">
              <a:extLst>
                <a:ext uri="{FF2B5EF4-FFF2-40B4-BE49-F238E27FC236}">
                  <a16:creationId xmlns:a16="http://schemas.microsoft.com/office/drawing/2014/main" id="{B9BC027F-F8C4-3241-8C81-7EC257C3B2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63524" y="150656"/>
              <a:ext cx="1099475" cy="165698"/>
            </a:xfrm>
            <a:prstGeom prst="rect">
              <a:avLst/>
            </a:prstGeom>
          </p:spPr>
        </p:pic>
        <p:grpSp>
          <p:nvGrpSpPr>
            <p:cNvPr id="34" name="Groupe 33">
              <a:extLst>
                <a:ext uri="{FF2B5EF4-FFF2-40B4-BE49-F238E27FC236}">
                  <a16:creationId xmlns:a16="http://schemas.microsoft.com/office/drawing/2014/main" id="{F2880C47-D11C-4A45-9325-D64578EC9CE1}"/>
                </a:ext>
              </a:extLst>
            </p:cNvPr>
            <p:cNvGrpSpPr/>
            <p:nvPr userDrawn="1"/>
          </p:nvGrpSpPr>
          <p:grpSpPr>
            <a:xfrm>
              <a:off x="1559496" y="0"/>
              <a:ext cx="211810" cy="476671"/>
              <a:chOff x="1804757" y="0"/>
              <a:chExt cx="211810" cy="476676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1CD54382-D705-3843-92FE-C1759A1276CE}"/>
                  </a:ext>
                </a:extLst>
              </p:cNvPr>
              <p:cNvSpPr/>
              <p:nvPr userDrawn="1"/>
            </p:nvSpPr>
            <p:spPr>
              <a:xfrm>
                <a:off x="1820477" y="0"/>
                <a:ext cx="196090" cy="476676"/>
              </a:xfrm>
              <a:prstGeom prst="rect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2B7E1175-1361-1B47-92D7-6962966A1D10}"/>
                  </a:ext>
                </a:extLst>
              </p:cNvPr>
              <p:cNvSpPr/>
              <p:nvPr userDrawn="1"/>
            </p:nvSpPr>
            <p:spPr>
              <a:xfrm>
                <a:off x="1804757" y="0"/>
                <a:ext cx="45719" cy="476676"/>
              </a:xfrm>
              <a:prstGeom prst="rect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29837227-19F0-A147-81D6-D48814BD7FA4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FDEF6795-1F1C-0D48-8317-52E7D7B22AE4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6707B1E-F1BC-4E4A-897F-219802AAAFAA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42" name="An innovative, large and fast growing vaccine market…">
            <a:extLst>
              <a:ext uri="{FF2B5EF4-FFF2-40B4-BE49-F238E27FC236}">
                <a16:creationId xmlns:a16="http://schemas.microsoft.com/office/drawing/2014/main" id="{22ABB8F3-B118-8A4F-8DD1-0D8B36B4F77A}"/>
              </a:ext>
            </a:extLst>
          </p:cNvPr>
          <p:cNvSpPr txBox="1"/>
          <p:nvPr userDrawn="1"/>
        </p:nvSpPr>
        <p:spPr>
          <a:xfrm>
            <a:off x="355515" y="6691746"/>
            <a:ext cx="1996069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l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r>
              <a:rPr lang="fr-FR" sz="800" b="0" i="0" dirty="0">
                <a:solidFill>
                  <a:schemeClr val="bg1"/>
                </a:solidFill>
                <a:latin typeface="Raleway" panose="020B0503030101060003" pitchFamily="34" charset="77"/>
              </a:rPr>
              <a:t>Confidentiel</a:t>
            </a:r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44" name="An innovative, large and fast growing vaccine market…">
            <a:extLst>
              <a:ext uri="{FF2B5EF4-FFF2-40B4-BE49-F238E27FC236}">
                <a16:creationId xmlns:a16="http://schemas.microsoft.com/office/drawing/2014/main" id="{070385E7-8555-F04C-BDD7-F9102033FEDF}"/>
              </a:ext>
            </a:extLst>
          </p:cNvPr>
          <p:cNvSpPr txBox="1"/>
          <p:nvPr userDrawn="1"/>
        </p:nvSpPr>
        <p:spPr>
          <a:xfrm>
            <a:off x="11187903" y="6683806"/>
            <a:ext cx="832393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r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fld id="{EFB3A0EC-D94B-2840-AE70-9EEEE52A770A}" type="slidenum">
              <a:rPr lang="fr-FR" sz="800" b="0" i="0" smtClean="0">
                <a:solidFill>
                  <a:schemeClr val="bg1"/>
                </a:solidFill>
                <a:latin typeface="Raleway" panose="020B0503030101060003" pitchFamily="34" charset="77"/>
              </a:rPr>
              <a:t>‹N°›</a:t>
            </a:fld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0365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728849DD-18BF-DA4B-AAB6-434343D6BBEA}"/>
              </a:ext>
            </a:extLst>
          </p:cNvPr>
          <p:cNvCxnSpPr/>
          <p:nvPr userDrawn="1"/>
        </p:nvCxnSpPr>
        <p:spPr>
          <a:xfrm>
            <a:off x="263525" y="476672"/>
            <a:ext cx="117492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A2D40C76-AA85-C948-A4B1-EB7D9F59DD99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E7F9FF1B-1E6A-F74C-867F-7F1C42207E61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9E02B8CC-AE65-9A4F-8319-41A30D35B0FD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71AF057F-6EB0-1A4D-A8FC-E4BF83DDB89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83432" y="693452"/>
            <a:ext cx="11014005" cy="8119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Titre sous-partie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CF5A7FF7-DC43-494D-8AE0-52F2D49783F6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83432" y="1527071"/>
            <a:ext cx="11014005" cy="5337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i="0">
                <a:latin typeface="Raleway" panose="020B0503030101060003" pitchFamily="34" charset="77"/>
              </a:defRPr>
            </a:lvl1pPr>
            <a:lvl2pPr marL="457200" indent="0">
              <a:buNone/>
              <a:defRPr sz="2400" b="0" i="0">
                <a:latin typeface="DM Sans Medium" pitchFamily="2" charset="77"/>
              </a:defRPr>
            </a:lvl2pPr>
            <a:lvl3pPr marL="914400" indent="0">
              <a:buNone/>
              <a:defRPr sz="2400" b="0" i="0">
                <a:latin typeface="DM Sans Medium" pitchFamily="2" charset="77"/>
              </a:defRPr>
            </a:lvl3pPr>
            <a:lvl4pPr marL="1371600" indent="0">
              <a:buNone/>
              <a:defRPr sz="2400" b="0" i="0">
                <a:latin typeface="DM Sans Medium" pitchFamily="2" charset="77"/>
              </a:defRPr>
            </a:lvl4pPr>
            <a:lvl5pPr marL="1828800" indent="0">
              <a:buNone/>
              <a:defRPr sz="2400" b="0" i="0">
                <a:latin typeface="DM Sans Medium" pitchFamily="2" charset="77"/>
              </a:defRPr>
            </a:lvl5pPr>
          </a:lstStyle>
          <a:p>
            <a:pPr lvl="0"/>
            <a:r>
              <a:rPr lang="fr-FR" dirty="0"/>
              <a:t>Paragraphes descriptifs</a:t>
            </a:r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FEACB313-2B75-DE44-B1A3-0E25C06F4FD5}"/>
              </a:ext>
            </a:extLst>
          </p:cNvPr>
          <p:cNvGrpSpPr/>
          <p:nvPr userDrawn="1"/>
        </p:nvGrpSpPr>
        <p:grpSpPr>
          <a:xfrm>
            <a:off x="263525" y="1109405"/>
            <a:ext cx="350851" cy="96764"/>
            <a:chOff x="1069141" y="1555886"/>
            <a:chExt cx="350851" cy="96764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66E30DEF-62C5-1E4C-AA2F-3E8E2CF7BEDB}"/>
                </a:ext>
              </a:extLst>
            </p:cNvPr>
            <p:cNvSpPr/>
            <p:nvPr userDrawn="1"/>
          </p:nvSpPr>
          <p:spPr>
            <a:xfrm>
              <a:off x="1117799" y="1555887"/>
              <a:ext cx="302193" cy="967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51817F4-2B8C-4C45-9D47-D1D7613B93A7}"/>
                </a:ext>
              </a:extLst>
            </p:cNvPr>
            <p:cNvSpPr/>
            <p:nvPr userDrawn="1"/>
          </p:nvSpPr>
          <p:spPr>
            <a:xfrm>
              <a:off x="1069141" y="1555886"/>
              <a:ext cx="96845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37" name="Espace réservé du texte 4">
            <a:extLst>
              <a:ext uri="{FF2B5EF4-FFF2-40B4-BE49-F238E27FC236}">
                <a16:creationId xmlns:a16="http://schemas.microsoft.com/office/drawing/2014/main" id="{A7F65C50-1ECF-9E4D-B545-70CE27EC003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506" y="686443"/>
            <a:ext cx="823926" cy="469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 i="0">
                <a:latin typeface="Raleway" panose="020B0503030101060003" pitchFamily="34" charset="77"/>
              </a:defRPr>
            </a:lvl1pPr>
          </a:lstStyle>
          <a:p>
            <a:pPr lvl="0"/>
            <a:r>
              <a:rPr lang="fr-FR" dirty="0"/>
              <a:t>01.</a:t>
            </a:r>
          </a:p>
        </p:txBody>
      </p: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DAFD51D5-9E44-1743-84C9-56A3F503CEB4}"/>
              </a:ext>
            </a:extLst>
          </p:cNvPr>
          <p:cNvGrpSpPr/>
          <p:nvPr userDrawn="1"/>
        </p:nvGrpSpPr>
        <p:grpSpPr>
          <a:xfrm>
            <a:off x="10701465" y="0"/>
            <a:ext cx="1507782" cy="476671"/>
            <a:chOff x="263524" y="0"/>
            <a:chExt cx="1507782" cy="476671"/>
          </a:xfrm>
        </p:grpSpPr>
        <p:pic>
          <p:nvPicPr>
            <p:cNvPr id="39" name="Image 38">
              <a:extLst>
                <a:ext uri="{FF2B5EF4-FFF2-40B4-BE49-F238E27FC236}">
                  <a16:creationId xmlns:a16="http://schemas.microsoft.com/office/drawing/2014/main" id="{DE8BA7FE-163E-A445-9A19-DEC57D4737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263524" y="150656"/>
              <a:ext cx="1099475" cy="165698"/>
            </a:xfrm>
            <a:prstGeom prst="rect">
              <a:avLst/>
            </a:prstGeom>
          </p:spPr>
        </p:pic>
        <p:grpSp>
          <p:nvGrpSpPr>
            <p:cNvPr id="40" name="Groupe 39">
              <a:extLst>
                <a:ext uri="{FF2B5EF4-FFF2-40B4-BE49-F238E27FC236}">
                  <a16:creationId xmlns:a16="http://schemas.microsoft.com/office/drawing/2014/main" id="{7081E9C9-B1D6-F647-8FF1-8A0A7BBC8981}"/>
                </a:ext>
              </a:extLst>
            </p:cNvPr>
            <p:cNvGrpSpPr/>
            <p:nvPr userDrawn="1"/>
          </p:nvGrpSpPr>
          <p:grpSpPr>
            <a:xfrm>
              <a:off x="1559496" y="0"/>
              <a:ext cx="211810" cy="476671"/>
              <a:chOff x="1804757" y="0"/>
              <a:chExt cx="211810" cy="476676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116C94A0-D8CC-214D-98E3-A86C151CA111}"/>
                  </a:ext>
                </a:extLst>
              </p:cNvPr>
              <p:cNvSpPr/>
              <p:nvPr userDrawn="1"/>
            </p:nvSpPr>
            <p:spPr>
              <a:xfrm>
                <a:off x="1820477" y="0"/>
                <a:ext cx="196090" cy="476676"/>
              </a:xfrm>
              <a:prstGeom prst="rect">
                <a:avLst/>
              </a:pr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33260452-180F-8E4A-8681-54CBE2B349D9}"/>
                  </a:ext>
                </a:extLst>
              </p:cNvPr>
              <p:cNvSpPr/>
              <p:nvPr userDrawn="1"/>
            </p:nvSpPr>
            <p:spPr>
              <a:xfrm>
                <a:off x="1804757" y="0"/>
                <a:ext cx="45719" cy="476676"/>
              </a:xfrm>
              <a:prstGeom prst="rect">
                <a:avLst/>
              </a:prstGeom>
              <a:solidFill>
                <a:schemeClr val="accent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/>
                <a:endParaRPr lang="fr-FR" b="1" dirty="0">
                  <a:solidFill>
                    <a:schemeClr val="accent3"/>
                  </a:solidFill>
                </a:endParaRPr>
              </a:p>
            </p:txBody>
          </p:sp>
        </p:grp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44786D42-3047-9F46-85EE-AFAA7D568B89}"/>
              </a:ext>
            </a:extLst>
          </p:cNvPr>
          <p:cNvGrpSpPr/>
          <p:nvPr userDrawn="1"/>
        </p:nvGrpSpPr>
        <p:grpSpPr>
          <a:xfrm>
            <a:off x="-25689" y="6691005"/>
            <a:ext cx="12234936" cy="188642"/>
            <a:chOff x="1066052" y="1555886"/>
            <a:chExt cx="739983" cy="96764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BD358AD7-8934-FC4B-BC6E-AA5195512BE2}"/>
                </a:ext>
              </a:extLst>
            </p:cNvPr>
            <p:cNvSpPr/>
            <p:nvPr userDrawn="1"/>
          </p:nvSpPr>
          <p:spPr>
            <a:xfrm>
              <a:off x="1083544" y="1555886"/>
              <a:ext cx="722491" cy="9676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01C5E26-6EF3-194B-92E3-BF624C1787F4}"/>
                </a:ext>
              </a:extLst>
            </p:cNvPr>
            <p:cNvSpPr/>
            <p:nvPr userDrawn="1"/>
          </p:nvSpPr>
          <p:spPr>
            <a:xfrm>
              <a:off x="1066052" y="1555886"/>
              <a:ext cx="17492" cy="9676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</p:grpSp>
      <p:sp>
        <p:nvSpPr>
          <p:cNvPr id="48" name="An innovative, large and fast growing vaccine market…">
            <a:extLst>
              <a:ext uri="{FF2B5EF4-FFF2-40B4-BE49-F238E27FC236}">
                <a16:creationId xmlns:a16="http://schemas.microsoft.com/office/drawing/2014/main" id="{FA8CDAA0-C911-D04A-81AE-4886C3C2D936}"/>
              </a:ext>
            </a:extLst>
          </p:cNvPr>
          <p:cNvSpPr txBox="1"/>
          <p:nvPr userDrawn="1"/>
        </p:nvSpPr>
        <p:spPr>
          <a:xfrm>
            <a:off x="355515" y="6691746"/>
            <a:ext cx="1996069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l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r>
              <a:rPr lang="fr-FR" sz="800" b="0" i="0" dirty="0">
                <a:solidFill>
                  <a:schemeClr val="bg1"/>
                </a:solidFill>
                <a:latin typeface="Raleway" panose="020B0503030101060003" pitchFamily="34" charset="77"/>
              </a:rPr>
              <a:t>Confidentiel</a:t>
            </a:r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  <p:sp>
        <p:nvSpPr>
          <p:cNvPr id="67" name="An innovative, large and fast growing vaccine market…">
            <a:extLst>
              <a:ext uri="{FF2B5EF4-FFF2-40B4-BE49-F238E27FC236}">
                <a16:creationId xmlns:a16="http://schemas.microsoft.com/office/drawing/2014/main" id="{C8250CDA-9442-C647-8247-25DA6E5B206E}"/>
              </a:ext>
            </a:extLst>
          </p:cNvPr>
          <p:cNvSpPr txBox="1"/>
          <p:nvPr userDrawn="1"/>
        </p:nvSpPr>
        <p:spPr>
          <a:xfrm>
            <a:off x="11187903" y="6683806"/>
            <a:ext cx="832393" cy="17419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294" tIns="25294" rIns="25294" bIns="25294" anchor="ctr">
            <a:spAutoFit/>
          </a:bodyPr>
          <a:lstStyle/>
          <a:p>
            <a:pPr algn="r">
              <a:defRPr sz="900" b="0">
                <a:latin typeface="DM Mono Regular"/>
                <a:ea typeface="DM Mono Regular"/>
                <a:cs typeface="DM Mono Regular"/>
                <a:sym typeface="DM Mono Regular"/>
              </a:defRPr>
            </a:pPr>
            <a:fld id="{EFB3A0EC-D94B-2840-AE70-9EEEE52A770A}" type="slidenum">
              <a:rPr lang="fr-FR" sz="800" b="0" i="0" smtClean="0">
                <a:solidFill>
                  <a:schemeClr val="bg1"/>
                </a:solidFill>
                <a:latin typeface="Raleway" panose="020B0503030101060003" pitchFamily="34" charset="77"/>
              </a:rPr>
              <a:t>‹N°›</a:t>
            </a:fld>
            <a:endParaRPr sz="800" b="0" i="0" dirty="0">
              <a:solidFill>
                <a:schemeClr val="bg1"/>
              </a:solidFill>
              <a:latin typeface="Raleway" panose="020B0503030101060003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45453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760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F26B43"/>
          </p15:clr>
        </p15:guide>
        <p15:guide id="2" pos="166">
          <p15:clr>
            <a:srgbClr val="F26B43"/>
          </p15:clr>
        </p15:guide>
        <p15:guide id="3" orient="horz" pos="4065">
          <p15:clr>
            <a:srgbClr val="F26B43"/>
          </p15:clr>
        </p15:guide>
        <p15:guide id="4" pos="7559">
          <p15:clr>
            <a:srgbClr val="F26B43"/>
          </p15:clr>
        </p15:guide>
        <p15:guide id="5" pos="3817">
          <p15:clr>
            <a:srgbClr val="F26B43"/>
          </p15:clr>
        </p15:guide>
        <p15:guide id="6" pos="1323">
          <p15:clr>
            <a:srgbClr val="F26B43"/>
          </p15:clr>
        </p15:guide>
        <p15:guide id="7" pos="1436">
          <p15:clr>
            <a:srgbClr val="F26B43"/>
          </p15:clr>
        </p15:guide>
        <p15:guide id="8" pos="2570">
          <p15:clr>
            <a:srgbClr val="F26B43"/>
          </p15:clr>
        </p15:guide>
        <p15:guide id="9" pos="2661">
          <p15:clr>
            <a:srgbClr val="F26B43"/>
          </p15:clr>
        </p15:guide>
        <p15:guide id="10" pos="3931">
          <p15:clr>
            <a:srgbClr val="F26B43"/>
          </p15:clr>
        </p15:guide>
        <p15:guide id="11" pos="5065">
          <p15:clr>
            <a:srgbClr val="F26B43"/>
          </p15:clr>
        </p15:guide>
        <p15:guide id="12" pos="5178">
          <p15:clr>
            <a:srgbClr val="F26B43"/>
          </p15:clr>
        </p15:guide>
        <p15:guide id="13" pos="6312">
          <p15:clr>
            <a:srgbClr val="F26B43"/>
          </p15:clr>
        </p15:guide>
        <p15:guide id="14" pos="642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tiff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tiff"/><Relationship Id="rId4" Type="http://schemas.openxmlformats.org/officeDocument/2006/relationships/image" Target="../media/image10.png"/><Relationship Id="rId9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F62EAD9-6AE5-4F93-BA08-3990252A1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94" y="2996952"/>
            <a:ext cx="4102964" cy="621846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CFA5F645-CBB8-5879-C39E-6F8F0A806E2D}"/>
              </a:ext>
            </a:extLst>
          </p:cNvPr>
          <p:cNvSpPr txBox="1"/>
          <p:nvPr/>
        </p:nvSpPr>
        <p:spPr>
          <a:xfrm>
            <a:off x="695400" y="5949280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Raleway" panose="020B0503030101060003" pitchFamily="34" charset="77"/>
              </a:rPr>
              <a:t>Speed-up the response  to global health challenges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06B875E-743B-C5C9-A48F-7A837DDAEC9A}"/>
              </a:ext>
            </a:extLst>
          </p:cNvPr>
          <p:cNvSpPr txBox="1"/>
          <p:nvPr/>
        </p:nvSpPr>
        <p:spPr>
          <a:xfrm>
            <a:off x="4079776" y="386104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i="1" dirty="0"/>
              <a:t>Background</a:t>
            </a:r>
          </a:p>
          <a:p>
            <a:r>
              <a:rPr lang="fr-FR" sz="2400" i="1" dirty="0"/>
              <a:t>Need for solution</a:t>
            </a:r>
          </a:p>
        </p:txBody>
      </p:sp>
    </p:spTree>
    <p:extLst>
      <p:ext uri="{BB962C8B-B14F-4D97-AF65-F5344CB8AC3E}">
        <p14:creationId xmlns:p14="http://schemas.microsoft.com/office/powerpoint/2010/main" val="422941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1486CF8-DC8B-D9A5-02AE-D6D0086F19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fr-FR" dirty="0" err="1"/>
              <a:t>LinKinVax’s</a:t>
            </a:r>
            <a:r>
              <a:rPr lang="fr-FR" dirty="0"/>
              <a:t> story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9593CEB-77E9-3C5C-BADB-FBC1B33414E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0482EFF-110A-B8AE-8C1F-A112BBA59AC7}"/>
              </a:ext>
            </a:extLst>
          </p:cNvPr>
          <p:cNvSpPr txBox="1"/>
          <p:nvPr/>
        </p:nvSpPr>
        <p:spPr>
          <a:xfrm>
            <a:off x="4583832" y="764704"/>
            <a:ext cx="7446709" cy="5616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34F0F98-CF61-AC77-A99D-F4E909D1E7AA}"/>
              </a:ext>
            </a:extLst>
          </p:cNvPr>
          <p:cNvSpPr txBox="1"/>
          <p:nvPr/>
        </p:nvSpPr>
        <p:spPr>
          <a:xfrm>
            <a:off x="4727848" y="692696"/>
            <a:ext cx="742927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1973 : </a:t>
            </a:r>
            <a:r>
              <a:rPr lang="en-US" b="1" dirty="0">
                <a:latin typeface="Raleway" panose="020B0503030101060003" pitchFamily="34" charset="77"/>
              </a:rPr>
              <a:t>Dendritic cells discovery </a:t>
            </a:r>
            <a:r>
              <a:rPr lang="en-US" dirty="0">
                <a:latin typeface="Raleway" panose="020B0503030101060003" pitchFamily="34" charset="77"/>
              </a:rPr>
              <a:t>by  </a:t>
            </a:r>
          </a:p>
          <a:p>
            <a:r>
              <a:rPr lang="en-US" dirty="0">
                <a:latin typeface="Raleway" panose="020B0503030101060003" pitchFamily="34" charset="77"/>
              </a:rPr>
              <a:t>           </a:t>
            </a:r>
            <a:r>
              <a:rPr lang="en-US" dirty="0" err="1">
                <a:latin typeface="Raleway" panose="020B0503030101060003" pitchFamily="34" charset="77"/>
              </a:rPr>
              <a:t>Pr</a:t>
            </a:r>
            <a:r>
              <a:rPr lang="en-US" dirty="0">
                <a:latin typeface="Raleway" panose="020B0503030101060003" pitchFamily="34" charset="77"/>
              </a:rPr>
              <a:t> Ralph Steinman</a:t>
            </a:r>
          </a:p>
          <a:p>
            <a:endParaRPr lang="en-US" dirty="0">
              <a:latin typeface="Raleway" panose="020B0503030101060003" pitchFamily="34" charset="77"/>
            </a:endParaRPr>
          </a:p>
          <a:p>
            <a:endParaRPr lang="en-US" dirty="0">
              <a:latin typeface="Raleway" panose="020B0503030101060003" pitchFamily="34" charset="77"/>
            </a:endParaRPr>
          </a:p>
          <a:p>
            <a:endParaRPr lang="en-US" dirty="0">
              <a:latin typeface="Raleway" panose="020B0503030101060003" pitchFamily="34" charset="77"/>
            </a:endParaRPr>
          </a:p>
          <a:p>
            <a:r>
              <a:rPr lang="en-US" dirty="0"/>
              <a:t>2011 : 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Nobel Prize </a:t>
            </a:r>
            <a:r>
              <a:rPr lang="en-US" i="0" u="none" strike="noStrike" dirty="0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i</a:t>
            </a:r>
            <a:r>
              <a:rPr lang="en-US" b="1" i="0" u="none" strike="noStrike" dirty="0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n Physiology and Medicine </a:t>
            </a:r>
            <a:r>
              <a:rPr lang="en-US" i="0" u="none" strike="noStrike" dirty="0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for the discovery of the dendritic cell and its role in adaptative immunity by Ralph Steinman, Bruce </a:t>
            </a:r>
            <a:r>
              <a:rPr lang="en-US" i="0" u="none" strike="noStrike" dirty="0" err="1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Beutler</a:t>
            </a:r>
            <a:r>
              <a:rPr lang="en-US" i="0" u="none" strike="noStrike" dirty="0">
                <a:solidFill>
                  <a:srgbClr val="000000"/>
                </a:solidFill>
                <a:effectLst/>
                <a:latin typeface="Raleway" panose="020B0503030101060003" pitchFamily="34" charset="77"/>
              </a:rPr>
              <a:t> and Jules Hoffmann</a:t>
            </a: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2011 : Creation of the </a:t>
            </a:r>
            <a:r>
              <a:rPr lang="en-US" b="1" dirty="0">
                <a:solidFill>
                  <a:srgbClr val="000000"/>
                </a:solidFill>
                <a:latin typeface="Raleway" panose="020B0503030101060003" pitchFamily="34" charset="77"/>
              </a:rPr>
              <a:t>Vaccine Research Institute                                  </a:t>
            </a:r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by </a:t>
            </a:r>
            <a:r>
              <a:rPr lang="en-US" dirty="0" err="1">
                <a:solidFill>
                  <a:srgbClr val="000000"/>
                </a:solidFill>
                <a:latin typeface="Raleway" panose="020B0503030101060003" pitchFamily="34" charset="77"/>
              </a:rPr>
              <a:t>Pr</a:t>
            </a:r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 Yves Lévy</a:t>
            </a:r>
          </a:p>
          <a:p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2020 : Launch of </a:t>
            </a:r>
            <a:r>
              <a:rPr lang="en-US" b="1" dirty="0" err="1">
                <a:solidFill>
                  <a:srgbClr val="000000"/>
                </a:solidFill>
                <a:latin typeface="Raleway" panose="020B0503030101060003" pitchFamily="34" charset="77"/>
              </a:rPr>
              <a:t>LinkinVax</a:t>
            </a:r>
            <a:r>
              <a:rPr lang="en-US" b="1" dirty="0">
                <a:solidFill>
                  <a:srgbClr val="000000"/>
                </a:solidFill>
                <a:latin typeface="Raleway" panose="020B0503030101060003" pitchFamily="34" charset="77"/>
              </a:rPr>
              <a:t> in order to accelerate </a:t>
            </a:r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the development of the DC </a:t>
            </a:r>
            <a:r>
              <a:rPr lang="en-US" dirty="0" err="1">
                <a:solidFill>
                  <a:srgbClr val="000000"/>
                </a:solidFill>
                <a:latin typeface="Raleway" panose="020B0503030101060003" pitchFamily="34" charset="77"/>
              </a:rPr>
              <a:t>Targetting</a:t>
            </a:r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 Platform</a:t>
            </a:r>
          </a:p>
          <a:p>
            <a:r>
              <a:rPr lang="en-US" dirty="0">
                <a:solidFill>
                  <a:srgbClr val="000000"/>
                </a:solidFill>
                <a:latin typeface="Raleway" panose="020B0503030101060003" pitchFamily="34" charset="77"/>
              </a:rPr>
              <a:t>2021 : </a:t>
            </a:r>
            <a:r>
              <a:rPr lang="en-US" sz="1800" b="1" dirty="0">
                <a:latin typeface="Raleway"/>
                <a:ea typeface="Calibri" panose="020F0502020204030204" pitchFamily="34" charset="0"/>
                <a:cs typeface="Times New Roman"/>
              </a:rPr>
              <a:t>31M€ non-dilutive financing has been awarded </a:t>
            </a:r>
            <a:r>
              <a:rPr lang="en-US" sz="1800" dirty="0">
                <a:latin typeface="Raleway"/>
                <a:ea typeface="Calibri" panose="020F0502020204030204" pitchFamily="34" charset="0"/>
                <a:cs typeface="Times New Roman"/>
              </a:rPr>
              <a:t>by the French State to accelerate the clinical phase I/II development of a </a:t>
            </a:r>
            <a:r>
              <a:rPr lang="en-US" sz="1800" b="1" dirty="0">
                <a:latin typeface="Raleway"/>
                <a:ea typeface="Calibri" panose="020F0502020204030204" pitchFamily="34" charset="0"/>
                <a:cs typeface="Times New Roman"/>
              </a:rPr>
              <a:t>Pan-coronavirus COVID-19 vaccine </a:t>
            </a:r>
          </a:p>
          <a:p>
            <a:endParaRPr lang="en-US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902B0E68-2F08-2C0E-3AAC-295A5EC921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31" r="685" b="145"/>
          <a:stretch/>
        </p:blipFill>
        <p:spPr>
          <a:xfrm>
            <a:off x="9781936" y="2912079"/>
            <a:ext cx="2240033" cy="147054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CCED384-7489-FADA-690D-9A691C7AB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1936" y="692696"/>
            <a:ext cx="2248605" cy="1407253"/>
          </a:xfrm>
          <a:prstGeom prst="rect">
            <a:avLst/>
          </a:prstGeom>
          <a:solidFill>
            <a:srgbClr val="F6F5F7"/>
          </a:solidFill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15A1F62-D53D-5D19-1568-19913C7F5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4472" y="4462983"/>
            <a:ext cx="8890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30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9498243-4ED1-DA4A-9C60-0FBAC53939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1459" y="1905292"/>
            <a:ext cx="3824287" cy="2701546"/>
          </a:xfrm>
        </p:spPr>
        <p:txBody>
          <a:bodyPr lIns="91440" tIns="45720" rIns="91440" bIns="45720" anchor="t"/>
          <a:lstStyle/>
          <a:p>
            <a:r>
              <a:rPr lang="en-US" sz="1800" dirty="0" err="1">
                <a:latin typeface="Raleway"/>
                <a:ea typeface="Calibri" panose="020F0502020204030204" pitchFamily="34" charset="0"/>
                <a:cs typeface="Times New Roman"/>
              </a:rPr>
              <a:t>LinKinVax</a:t>
            </a:r>
            <a:r>
              <a:rPr lang="en-US" sz="1800" dirty="0">
                <a:latin typeface="Raleway"/>
                <a:ea typeface="Calibri" panose="020F0502020204030204" pitchFamily="34" charset="0"/>
                <a:cs typeface="Times New Roman"/>
              </a:rPr>
              <a:t> take the best</a:t>
            </a:r>
            <a:br>
              <a:rPr lang="en-US" sz="1800" dirty="0">
                <a:latin typeface="Raleway"/>
                <a:ea typeface="Calibri" panose="020F0502020204030204" pitchFamily="34" charset="0"/>
                <a:cs typeface="Times New Roman"/>
              </a:rPr>
            </a:br>
            <a:r>
              <a:rPr lang="en-US" sz="1800" dirty="0">
                <a:latin typeface="Raleway"/>
                <a:ea typeface="Calibri" panose="020F0502020204030204" pitchFamily="34" charset="0"/>
                <a:cs typeface="Times New Roman"/>
              </a:rPr>
              <a:t>of two worlds where Moore’s law meets biotechnology.</a:t>
            </a:r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B1CBDA5-CBB8-5E44-BA26-7FB05008FF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9481" y="1179314"/>
            <a:ext cx="1832038" cy="469900"/>
          </a:xfrm>
        </p:spPr>
        <p:txBody>
          <a:bodyPr/>
          <a:lstStyle/>
          <a:p>
            <a:r>
              <a:rPr lang="en-US" dirty="0"/>
              <a:t>Team</a:t>
            </a:r>
            <a:endParaRPr lang="en-US" sz="2000" dirty="0"/>
          </a:p>
        </p:txBody>
      </p:sp>
      <p:pic>
        <p:nvPicPr>
          <p:cNvPr id="6" name="Image 5" descr="Une image contenant personne, homme, complet, posant&#10;&#10;Description générée automatiquement">
            <a:extLst>
              <a:ext uri="{FF2B5EF4-FFF2-40B4-BE49-F238E27FC236}">
                <a16:creationId xmlns:a16="http://schemas.microsoft.com/office/drawing/2014/main" id="{BDAE658D-EC49-6143-8AC6-54C09F3C26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2352" y="692696"/>
            <a:ext cx="1573107" cy="19476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5A2930-BD26-6F49-972C-B14EC01A7D85}"/>
              </a:ext>
            </a:extLst>
          </p:cNvPr>
          <p:cNvSpPr/>
          <p:nvPr/>
        </p:nvSpPr>
        <p:spPr>
          <a:xfrm>
            <a:off x="4628228" y="4911588"/>
            <a:ext cx="7343650" cy="112947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600" dirty="0">
                <a:latin typeface="Raleway"/>
                <a:ea typeface="Calibri" panose="020F0502020204030204" pitchFamily="34" charset="0"/>
                <a:cs typeface="Times New Roman"/>
              </a:rPr>
              <a:t>Born out of the meeting of André-Jacques </a:t>
            </a:r>
            <a:r>
              <a:rPr lang="en-US" sz="1600" dirty="0" err="1">
                <a:latin typeface="Raleway"/>
                <a:ea typeface="Calibri" panose="020F0502020204030204" pitchFamily="34" charset="0"/>
                <a:cs typeface="Times New Roman"/>
              </a:rPr>
              <a:t>Auberton</a:t>
            </a:r>
            <a:r>
              <a:rPr lang="en-US" sz="1600" dirty="0">
                <a:latin typeface="Raleway"/>
                <a:ea typeface="Calibri" panose="020F0502020204030204" pitchFamily="34" charset="0"/>
                <a:cs typeface="Times New Roman"/>
              </a:rPr>
              <a:t>-Herve and Yves Lévy in November 2020, </a:t>
            </a:r>
            <a:r>
              <a:rPr lang="en-US" sz="1600" b="1" dirty="0" err="1">
                <a:latin typeface="Raleway"/>
                <a:ea typeface="Calibri" panose="020F0502020204030204" pitchFamily="34" charset="0"/>
                <a:cs typeface="Times New Roman"/>
              </a:rPr>
              <a:t>LinKinVax</a:t>
            </a:r>
            <a:r>
              <a:rPr lang="en-US" sz="1600" b="1" dirty="0">
                <a:latin typeface="Raleway"/>
                <a:ea typeface="Calibri" panose="020F0502020204030204" pitchFamily="34" charset="0"/>
                <a:cs typeface="Times New Roman"/>
              </a:rPr>
              <a:t> uses cutting-edge industrial and business models from the tech industry to boost vaccine research, development, testing and production</a:t>
            </a:r>
            <a:r>
              <a:rPr lang="en-US" sz="1600" dirty="0">
                <a:latin typeface="Raleway"/>
                <a:ea typeface="Calibri" panose="020F0502020204030204" pitchFamily="34" charset="0"/>
                <a:cs typeface="Times New Roman"/>
              </a:rPr>
              <a:t>. </a:t>
            </a:r>
            <a:endParaRPr lang="en-US" sz="1600" dirty="0">
              <a:latin typeface="Raleway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B2A0AD9-ABD0-4645-889C-D5BB9404D77B}"/>
              </a:ext>
            </a:extLst>
          </p:cNvPr>
          <p:cNvSpPr txBox="1"/>
          <p:nvPr/>
        </p:nvSpPr>
        <p:spPr>
          <a:xfrm>
            <a:off x="4628228" y="2744263"/>
            <a:ext cx="3578028" cy="193174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600" b="1">
                <a:latin typeface="Raleway Medium" panose="020B05030301010600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A tech industry pioneer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>
                <a:latin typeface="Raleway"/>
                <a:ea typeface="Calibri" panose="020F0502020204030204" pitchFamily="34" charset="0"/>
                <a:cs typeface="Times New Roman"/>
              </a:rPr>
              <a:t>Dr. André-Jacques Auberton-Herve – President &amp; CEO, Founder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>
                <a:latin typeface="Raleway"/>
                <a:ea typeface="Calibri" panose="020F0502020204030204" pitchFamily="34" charset="0"/>
                <a:cs typeface="Times New Roman"/>
              </a:rPr>
              <a:t>Founder and long-term President and CEO of Soitec, a listed Euronext CAC 60 world leading company in semiconductors technologies. Used </a:t>
            </a:r>
            <a:r>
              <a:rPr lang="en-US" sz="1200" dirty="0">
                <a:latin typeface="Raleway"/>
                <a:ea typeface="Calibri" panose="020F0502020204030204" pitchFamily="34" charset="0"/>
                <a:cs typeface="Times New Roman"/>
              </a:rPr>
              <a:t>to Moore’s law innovation &amp; industrial </a:t>
            </a:r>
            <a:r>
              <a:rPr lang="en-US" sz="1200">
                <a:latin typeface="Raleway"/>
                <a:ea typeface="Calibri" panose="020F0502020204030204" pitchFamily="34" charset="0"/>
                <a:cs typeface="Times New Roman"/>
              </a:rPr>
              <a:t>challenges.</a:t>
            </a:r>
            <a:endParaRPr lang="en-US" sz="1200" dirty="0">
              <a:latin typeface="Raleway"/>
              <a:ea typeface="Calibri" panose="020F0502020204030204" pitchFamily="34" charset="0"/>
              <a:cs typeface="Times New Roman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22BF372-4FF1-A146-BF15-0A8BB05F6181}"/>
              </a:ext>
            </a:extLst>
          </p:cNvPr>
          <p:cNvSpPr txBox="1"/>
          <p:nvPr/>
        </p:nvSpPr>
        <p:spPr>
          <a:xfrm>
            <a:off x="8425533" y="2744263"/>
            <a:ext cx="3605008" cy="2167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latin typeface="Raleway Medium" panose="020B0503030101060003" pitchFamily="34" charset="77"/>
                <a:ea typeface="Calibri" panose="020F0502020204030204" pitchFamily="34" charset="0"/>
                <a:cs typeface="Times New Roman" panose="02020603050405020304" pitchFamily="18" charset="0"/>
              </a:rPr>
              <a:t>A prominent Immunologist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b="1" dirty="0">
                <a:latin typeface="Raleway"/>
                <a:ea typeface="Calibri" panose="020F0502020204030204" pitchFamily="34" charset="0"/>
                <a:cs typeface="Times New Roman"/>
              </a:rPr>
              <a:t>Pr. Yves Lévy – Vice-President, </a:t>
            </a:r>
            <a:r>
              <a:rPr lang="en-US" sz="1200" b="1" dirty="0">
                <a:latin typeface="Raleway"/>
              </a:rPr>
              <a:t>Chief Medical &amp; Scientific Officer, Founder</a:t>
            </a:r>
            <a:r>
              <a:rPr lang="en-US" sz="1200" b="1" dirty="0">
                <a:latin typeface="Raleway"/>
                <a:ea typeface="Calibri" panose="020F0502020204030204" pitchFamily="34" charset="0"/>
                <a:cs typeface="Times New Roman"/>
              </a:rPr>
              <a:t>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Raleway"/>
                <a:ea typeface="Calibri" panose="020F0502020204030204" pitchFamily="34" charset="0"/>
                <a:cs typeface="Times New Roman"/>
              </a:rPr>
              <a:t>General manager of the Vaccine Research Institute (VRI), MD, PhD and Professor of clinical immunology specializing in vaccines.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dirty="0">
                <a:latin typeface="Raleway"/>
                <a:ea typeface="Calibri" panose="020F0502020204030204" pitchFamily="34" charset="0"/>
                <a:cs typeface="Times New Roman"/>
              </a:rPr>
              <a:t>Former President of INSERM</a:t>
            </a:r>
            <a:endParaRPr lang="en-US" sz="1200" dirty="0">
              <a:latin typeface="Raleway Medium" panose="020B0503030101060003" pitchFamily="34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400" dirty="0">
              <a:latin typeface="Raleway Medium" panose="020B0503030101060003" pitchFamily="34" charset="77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B7E6966-5A64-CC4B-A75D-26B33EF851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3396771"/>
            <a:ext cx="1656184" cy="1656184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F701E23-EE38-C043-8A6F-0DF17068994F}"/>
              </a:ext>
            </a:extLst>
          </p:cNvPr>
          <p:cNvSpPr txBox="1"/>
          <p:nvPr/>
        </p:nvSpPr>
        <p:spPr>
          <a:xfrm>
            <a:off x="298849" y="5237679"/>
            <a:ext cx="313285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Raleway SemiBold" panose="020B0503030101060003" pitchFamily="34" charset="77"/>
              </a:rPr>
              <a:t>An Experienced Biotech founder &amp;  VC</a:t>
            </a:r>
          </a:p>
          <a:p>
            <a:endParaRPr lang="en-US" sz="1200" dirty="0">
              <a:latin typeface="Raleway" panose="020B0503030101060003" pitchFamily="34" charset="77"/>
            </a:endParaRPr>
          </a:p>
          <a:p>
            <a:r>
              <a:rPr lang="en-US" sz="1050" dirty="0">
                <a:latin typeface="Raleway" panose="020B0503030101060003" pitchFamily="34" charset="77"/>
              </a:rPr>
              <a:t>Dr. Geoffrey Duyk (Phd, MD) has numerous responsibility in Biotech funds and Biotech creation. He is bringing his experience of the pharmaceutical industry and funding of Biotech.</a:t>
            </a:r>
          </a:p>
        </p:txBody>
      </p:sp>
      <p:pic>
        <p:nvPicPr>
          <p:cNvPr id="5" name="Image 4" descr="Une image contenant personne, homme, mur, intérieur&#10;&#10;Description générée automatiquement">
            <a:extLst>
              <a:ext uri="{FF2B5EF4-FFF2-40B4-BE49-F238E27FC236}">
                <a16:creationId xmlns:a16="http://schemas.microsoft.com/office/drawing/2014/main" id="{A72EC9BA-3FAA-6D5B-8979-6E6F61C063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4843" y="545137"/>
            <a:ext cx="1832038" cy="2167325"/>
          </a:xfrm>
          <a:prstGeom prst="rect">
            <a:avLst/>
          </a:prstGeom>
        </p:spPr>
      </p:pic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621A2856-8BA3-FD10-713F-63A1485D05D4}"/>
              </a:ext>
            </a:extLst>
          </p:cNvPr>
          <p:cNvSpPr txBox="1">
            <a:spLocks/>
          </p:cNvSpPr>
          <p:nvPr/>
        </p:nvSpPr>
        <p:spPr>
          <a:xfrm>
            <a:off x="159506" y="1158900"/>
            <a:ext cx="1039950" cy="4699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tx1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598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F61961-E2B3-44BF-9475-63A3BF2F547B}"/>
              </a:ext>
            </a:extLst>
          </p:cNvPr>
          <p:cNvSpPr/>
          <p:nvPr/>
        </p:nvSpPr>
        <p:spPr>
          <a:xfrm>
            <a:off x="8492160" y="1901901"/>
            <a:ext cx="2758238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n-US" sz="1100" b="1" dirty="0">
                <a:latin typeface="Raleway" panose="020B0503030101060003" pitchFamily="34" charset="77"/>
                <a:cs typeface="Calibri"/>
                <a:sym typeface="Arial"/>
              </a:rPr>
              <a:t>Dr. Mireille </a:t>
            </a:r>
            <a:r>
              <a:rPr lang="en-US" sz="1100" b="1" dirty="0" err="1">
                <a:latin typeface="Raleway" panose="020B0503030101060003" pitchFamily="34" charset="77"/>
                <a:cs typeface="Calibri"/>
                <a:sym typeface="Arial"/>
              </a:rPr>
              <a:t>Centlivre</a:t>
            </a:r>
            <a:r>
              <a:rPr lang="en-US" sz="1100" b="1" dirty="0">
                <a:latin typeface="Raleway" panose="020B0503030101060003" pitchFamily="34" charset="77"/>
                <a:cs typeface="Calibri"/>
                <a:sym typeface="Arial"/>
              </a:rPr>
              <a:t> </a:t>
            </a:r>
            <a:endParaRPr lang="fr-FR" sz="1100" dirty="0">
              <a:latin typeface="Raleway" panose="020B0503030101060003" pitchFamily="34" charset="77"/>
              <a:cs typeface="Calibri"/>
              <a:sym typeface="Arial"/>
            </a:endParaRPr>
          </a:p>
          <a:p>
            <a:pPr>
              <a:defRPr/>
            </a:pPr>
            <a:r>
              <a:rPr lang="fr-FR" sz="1100" b="1" dirty="0">
                <a:latin typeface="Raleway" panose="020B0503030101060003" pitchFamily="34" charset="77"/>
                <a:cs typeface="Calibri"/>
                <a:sym typeface="Arial"/>
              </a:rPr>
              <a:t>Chief R&amp;D </a:t>
            </a:r>
            <a:r>
              <a:rPr lang="fr-FR" sz="1100" b="1" dirty="0" err="1">
                <a:latin typeface="Raleway" panose="020B0503030101060003" pitchFamily="34" charset="77"/>
                <a:cs typeface="Calibri"/>
                <a:sym typeface="Arial"/>
              </a:rPr>
              <a:t>Officer</a:t>
            </a:r>
            <a:r>
              <a:rPr lang="fr-FR" sz="1100" b="1" dirty="0">
                <a:latin typeface="Raleway" panose="020B0503030101060003" pitchFamily="34" charset="77"/>
                <a:cs typeface="Calibri"/>
                <a:sym typeface="Arial"/>
              </a:rPr>
              <a:t>, </a:t>
            </a:r>
            <a:r>
              <a:rPr lang="fr-FR" sz="1100" b="1" dirty="0" err="1">
                <a:latin typeface="Raleway" panose="020B0503030101060003" pitchFamily="34" charset="77"/>
                <a:cs typeface="Calibri"/>
                <a:sym typeface="Arial"/>
              </a:rPr>
              <a:t>Founder</a:t>
            </a:r>
            <a:endParaRPr lang="en-US" sz="1100" b="1" dirty="0">
              <a:solidFill>
                <a:srgbClr val="000000"/>
              </a:solidFill>
              <a:latin typeface="Raleway" panose="020B0503030101060003" pitchFamily="34" charset="77"/>
              <a:cs typeface="Calibri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D6C443F-6F3F-434E-86B0-6D3D5B65C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5396" y="1700808"/>
            <a:ext cx="792088" cy="109195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A991E33-3FB8-0C45-817F-86302618109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2242" y="4365104"/>
            <a:ext cx="755242" cy="88595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3A316847-4F9E-BA59-FCDB-5D6A9D678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39816" y="1700808"/>
            <a:ext cx="1012939" cy="1035506"/>
          </a:xfrm>
          <a:prstGeom prst="rect">
            <a:avLst/>
          </a:prstGeom>
        </p:spPr>
      </p:pic>
      <p:pic>
        <p:nvPicPr>
          <p:cNvPr id="7" name="Image 6" descr="Une image contenant personne, extérieur, terrain&#10;&#10;Description générée automatiquement">
            <a:extLst>
              <a:ext uri="{FF2B5EF4-FFF2-40B4-BE49-F238E27FC236}">
                <a16:creationId xmlns:a16="http://schemas.microsoft.com/office/drawing/2014/main" id="{2F11CF8B-E568-B806-38FC-09D7D9810B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4697" y="3014218"/>
            <a:ext cx="1028265" cy="1035506"/>
          </a:xfrm>
          <a:prstGeom prst="rect">
            <a:avLst/>
          </a:prstGeom>
        </p:spPr>
      </p:pic>
      <p:pic>
        <p:nvPicPr>
          <p:cNvPr id="13" name="Image 12" descr="Une image contenant personne, bleu&#10;&#10;Description générée automatiquement">
            <a:extLst>
              <a:ext uri="{FF2B5EF4-FFF2-40B4-BE49-F238E27FC236}">
                <a16:creationId xmlns:a16="http://schemas.microsoft.com/office/drawing/2014/main" id="{002B6EB2-1FDE-C094-D199-A8DC95A01E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9816" y="4327628"/>
            <a:ext cx="1053230" cy="105323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2095609-E1D8-C664-4BCC-40C3B5C4AC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295" y="5515740"/>
            <a:ext cx="804635" cy="112733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429F69AF-643A-56A2-3344-F8099A6E6BC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2297" y="4398372"/>
            <a:ext cx="751086" cy="1049175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87BFD76-4E5A-8034-2A1D-C19DFE6A6B80}"/>
              </a:ext>
            </a:extLst>
          </p:cNvPr>
          <p:cNvSpPr txBox="1"/>
          <p:nvPr/>
        </p:nvSpPr>
        <p:spPr>
          <a:xfrm>
            <a:off x="8463985" y="3744082"/>
            <a:ext cx="3248639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Leading expert in the field of vaccines, production, and market access. 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700" dirty="0">
              <a:solidFill>
                <a:srgbClr val="1F497D"/>
              </a:solidFill>
              <a:highlight>
                <a:srgbClr val="FFFF00"/>
              </a:highlight>
              <a:latin typeface="Raleway" panose="020B0503030101060003" pitchFamily="34" charset="77"/>
              <a:cs typeface="Calibri" panose="020F0502020204030204" pitchFamily="34" charset="0"/>
            </a:endParaRPr>
          </a:p>
          <a:p>
            <a:pPr lvl="0">
              <a:defRPr/>
            </a:pPr>
            <a:endParaRPr lang="en-US" sz="800" b="1" dirty="0">
              <a:solidFill>
                <a:srgbClr val="000000"/>
              </a:solidFill>
              <a:latin typeface="Raleway"/>
              <a:cs typeface="Calibri"/>
              <a:sym typeface="Arial"/>
            </a:endParaRPr>
          </a:p>
          <a:p>
            <a:pPr lvl="0">
              <a:defRPr/>
            </a:pPr>
            <a:br>
              <a:rPr lang="en-US" sz="800" dirty="0">
                <a:solidFill>
                  <a:srgbClr val="000000"/>
                </a:solidFill>
                <a:latin typeface="Raleway"/>
                <a:cs typeface="Calibri"/>
              </a:rPr>
            </a:br>
            <a:r>
              <a:rPr lang="en-US" sz="8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Dr. Gerald Voss</a:t>
            </a:r>
            <a:endParaRPr lang="en-US" sz="800" dirty="0">
              <a:solidFill>
                <a:srgbClr val="000000"/>
              </a:solidFill>
              <a:ea typeface="+mn-lt"/>
              <a:cs typeface="Calibri" panose="020F0502020204030204"/>
            </a:endParaRPr>
          </a:p>
          <a:p>
            <a:pPr lvl="0">
              <a:defRPr/>
            </a:pPr>
            <a: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A former R&amp;D Director of GSK, Consultant for CEPI, TBVI, NIH, the Bill &amp; Melinda Gates Foundation, Industry. Gerald has international experience in bringing vaccines to market worldwide. </a:t>
            </a:r>
          </a:p>
          <a:p>
            <a:pPr lvl="0">
              <a:defRPr/>
            </a:pPr>
            <a:endParaRPr lang="en-US" sz="800" dirty="0">
              <a:solidFill>
                <a:srgbClr val="000000"/>
              </a:solidFill>
              <a:latin typeface="Raleway"/>
              <a:cs typeface="Calibri"/>
              <a:sym typeface="Arial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Renowned clinical development partners </a:t>
            </a:r>
            <a: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: Moffitt (cancer USA) INSERM (infectiology, Europe)</a:t>
            </a:r>
          </a:p>
          <a:p>
            <a:pPr>
              <a:defRPr/>
            </a:pPr>
            <a:b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</a:br>
            <a:r>
              <a:rPr lang="en-US" sz="8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Rommel Consulting </a:t>
            </a:r>
            <a: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(</a:t>
            </a:r>
            <a:r>
              <a:rPr lang="en-US" sz="800" dirty="0" err="1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RegulatoryToxicology</a:t>
            </a:r>
            <a: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), </a:t>
            </a:r>
          </a:p>
          <a:p>
            <a:pPr>
              <a:defRPr/>
            </a:pPr>
            <a:r>
              <a:rPr lang="en-US" sz="800" b="1" dirty="0" err="1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Voisin</a:t>
            </a:r>
            <a:r>
              <a:rPr lang="en-US" sz="8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 Consulting </a:t>
            </a:r>
            <a:r>
              <a:rPr lang="en-US" sz="800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(Regulatory Affairs and Clinical Trials)., </a:t>
            </a:r>
            <a:r>
              <a:rPr lang="en-US" sz="800" b="1" dirty="0" err="1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Comberbach</a:t>
            </a:r>
            <a:r>
              <a:rPr lang="en-US" sz="8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 Consulting, </a:t>
            </a:r>
          </a:p>
          <a:p>
            <a:pPr lvl="0">
              <a:defRPr/>
            </a:pPr>
            <a:endParaRPr lang="en-US" sz="800" dirty="0">
              <a:solidFill>
                <a:srgbClr val="000000"/>
              </a:solidFill>
              <a:ea typeface="+mn-lt"/>
              <a:cs typeface="Calibri" panose="020F0502020204030204"/>
            </a:endParaRPr>
          </a:p>
          <a:p>
            <a:endParaRPr lang="en-US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3656FD0-FCB4-6F0A-7ED2-E1F053AE6044}"/>
              </a:ext>
            </a:extLst>
          </p:cNvPr>
          <p:cNvSpPr txBox="1"/>
          <p:nvPr/>
        </p:nvSpPr>
        <p:spPr>
          <a:xfrm>
            <a:off x="1978550" y="5961474"/>
            <a:ext cx="19223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>
                <a:prstClr val="black"/>
              </a:buClr>
              <a:buSzPts val="2400"/>
              <a:defRPr/>
            </a:pPr>
            <a:r>
              <a:rPr lang="en-US" sz="11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Dr. Nelly </a:t>
            </a:r>
            <a:r>
              <a:rPr lang="en-US" sz="1100" b="1" dirty="0" err="1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Kernevez</a:t>
            </a:r>
            <a:endParaRPr lang="en-US" sz="1100" b="1" dirty="0">
              <a:solidFill>
                <a:srgbClr val="000000"/>
              </a:solidFill>
              <a:latin typeface="Raleway"/>
              <a:cs typeface="Calibri"/>
              <a:sym typeface="Arial"/>
            </a:endParaRPr>
          </a:p>
          <a:p>
            <a:pPr lvl="0">
              <a:buClr>
                <a:prstClr val="black"/>
              </a:buClr>
              <a:buSzPts val="2400"/>
              <a:defRPr/>
            </a:pPr>
            <a:r>
              <a:rPr lang="en-US" sz="1100" b="1" dirty="0">
                <a:solidFill>
                  <a:prstClr val="black"/>
                </a:solidFill>
                <a:latin typeface="Raleway" panose="020B0503030101060003" pitchFamily="34" charset="77"/>
                <a:cs typeface="Calibri" panose="020F0502020204030204" pitchFamily="34" charset="0"/>
                <a:sym typeface="Arial"/>
              </a:rPr>
              <a:t>Chief Public Affairs Officer</a:t>
            </a:r>
          </a:p>
          <a:p>
            <a:endParaRPr lang="en-US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8876D7D-8D32-F832-8DCF-05233A58713E}"/>
              </a:ext>
            </a:extLst>
          </p:cNvPr>
          <p:cNvSpPr txBox="1"/>
          <p:nvPr/>
        </p:nvSpPr>
        <p:spPr>
          <a:xfrm>
            <a:off x="1914142" y="4712077"/>
            <a:ext cx="1774908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latin typeface="Raleway"/>
                <a:cs typeface="Calibri"/>
                <a:sym typeface="Arial"/>
              </a:rPr>
              <a:t>Fabien </a:t>
            </a:r>
            <a:r>
              <a:rPr lang="en-US" sz="1100" b="1" dirty="0" err="1">
                <a:latin typeface="Raleway"/>
                <a:cs typeface="Calibri"/>
                <a:sym typeface="Arial"/>
              </a:rPr>
              <a:t>Roussouly</a:t>
            </a:r>
            <a:r>
              <a:rPr lang="en-US" sz="1100" b="1" dirty="0">
                <a:latin typeface="Raleway"/>
                <a:cs typeface="Calibri"/>
                <a:sym typeface="Arial"/>
              </a:rPr>
              <a:t>  </a:t>
            </a:r>
            <a:endParaRPr lang="en-US" sz="1100" b="1" dirty="0">
              <a:latin typeface="Raleway" panose="020B0503030101060003" pitchFamily="34" charset="77"/>
              <a:cs typeface="Calibri" panose="020F050202020403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solidFill>
                  <a:prstClr val="black"/>
                </a:solidFill>
                <a:latin typeface="Raleway" panose="020B0503030101060003" pitchFamily="34" charset="77"/>
                <a:cs typeface="Calibri" panose="020F0502020204030204" pitchFamily="34" charset="0"/>
                <a:sym typeface="Arial"/>
              </a:rPr>
              <a:t>Chief Corporate Project Officer</a:t>
            </a:r>
          </a:p>
          <a:p>
            <a:endParaRPr lang="en-US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7340F49-AA97-F0B1-E276-296BB1745AEF}"/>
              </a:ext>
            </a:extLst>
          </p:cNvPr>
          <p:cNvSpPr txBox="1"/>
          <p:nvPr/>
        </p:nvSpPr>
        <p:spPr>
          <a:xfrm>
            <a:off x="5501926" y="1896579"/>
            <a:ext cx="164766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100" b="1" dirty="0" err="1">
                <a:latin typeface="Raleway" panose="020B0503030101060003" pitchFamily="34" charset="77"/>
              </a:rPr>
              <a:t>Valerie</a:t>
            </a:r>
            <a:r>
              <a:rPr lang="fr-FR" sz="1100" b="1" dirty="0">
                <a:latin typeface="Raleway" panose="020B0503030101060003" pitchFamily="34" charset="77"/>
              </a:rPr>
              <a:t> BOUCHARA  Head of </a:t>
            </a:r>
            <a:r>
              <a:rPr lang="fr-FR" sz="1100" b="1" dirty="0" err="1">
                <a:latin typeface="Raleway" panose="020B0503030101060003" pitchFamily="34" charset="77"/>
              </a:rPr>
              <a:t>Clinical</a:t>
            </a:r>
            <a:r>
              <a:rPr lang="fr-FR" sz="1100" b="1" dirty="0">
                <a:latin typeface="Raleway" panose="020B0503030101060003" pitchFamily="34" charset="77"/>
              </a:rPr>
              <a:t> Operations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CDA34263-0E01-16FD-C7AA-129AFA728349}"/>
              </a:ext>
            </a:extLst>
          </p:cNvPr>
          <p:cNvSpPr txBox="1"/>
          <p:nvPr/>
        </p:nvSpPr>
        <p:spPr>
          <a:xfrm>
            <a:off x="5501926" y="3195036"/>
            <a:ext cx="160219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latin typeface="Raleway" panose="020B0503030101060003" pitchFamily="34" charset="77"/>
              </a:rPr>
              <a:t>Thierry </a:t>
            </a:r>
            <a:r>
              <a:rPr lang="en-US" sz="1100" b="1" dirty="0" err="1">
                <a:latin typeface="Raleway" panose="020B0503030101060003" pitchFamily="34" charset="77"/>
              </a:rPr>
              <a:t>Menguy</a:t>
            </a:r>
            <a:r>
              <a:rPr lang="en-US" sz="1100" b="1" dirty="0">
                <a:latin typeface="Raleway" panose="020B0503030101060003" pitchFamily="34" charset="77"/>
              </a:rPr>
              <a:t>  Head of CMC activities / projects </a:t>
            </a:r>
            <a:endParaRPr lang="fr-FR" sz="1100" b="1" dirty="0">
              <a:latin typeface="Raleway" panose="020B0503030101060003" pitchFamily="34" charset="77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D03022E-A74D-37D8-999F-FE2A887C40CC}"/>
              </a:ext>
            </a:extLst>
          </p:cNvPr>
          <p:cNvSpPr txBox="1"/>
          <p:nvPr/>
        </p:nvSpPr>
        <p:spPr>
          <a:xfrm>
            <a:off x="5501925" y="4638799"/>
            <a:ext cx="1602195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100" b="1" dirty="0" err="1">
                <a:latin typeface="Raleway" panose="020B0503030101060003" pitchFamily="34" charset="77"/>
              </a:rPr>
              <a:t>Hasnae</a:t>
            </a:r>
            <a:r>
              <a:rPr lang="en-US" sz="1100" b="1" dirty="0">
                <a:latin typeface="Raleway" panose="020B0503030101060003" pitchFamily="34" charset="77"/>
              </a:rPr>
              <a:t> NIANG </a:t>
            </a:r>
            <a:r>
              <a:rPr lang="fr-FR" sz="1100" b="1" dirty="0">
                <a:latin typeface="Raleway" panose="020B0503030101060003" pitchFamily="34" charset="77"/>
              </a:rPr>
              <a:t>  </a:t>
            </a:r>
            <a:r>
              <a:rPr lang="en-US" sz="1100" b="1" dirty="0">
                <a:latin typeface="Raleway" panose="020B0503030101060003" pitchFamily="34" charset="77"/>
              </a:rPr>
              <a:t>Head of Quality</a:t>
            </a:r>
            <a:endParaRPr lang="fr-FR" sz="1100" b="1" dirty="0">
              <a:latin typeface="Raleway" panose="020B0503030101060003" pitchFamily="34" charset="77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D1F5E22-CF36-4CC0-707F-1B1D875B6B40}"/>
              </a:ext>
            </a:extLst>
          </p:cNvPr>
          <p:cNvSpPr/>
          <p:nvPr/>
        </p:nvSpPr>
        <p:spPr>
          <a:xfrm>
            <a:off x="1966722" y="2461774"/>
            <a:ext cx="1758244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buClr>
                <a:prstClr val="black"/>
              </a:buClr>
              <a:buSzPts val="2400"/>
              <a:defRPr/>
            </a:pPr>
            <a:r>
              <a:rPr lang="en-US" sz="1100" b="1" dirty="0">
                <a:latin typeface="Raleway"/>
                <a:cs typeface="Calibri"/>
                <a:sym typeface="Arial"/>
              </a:rPr>
              <a:t>Pascal </a:t>
            </a:r>
            <a:r>
              <a:rPr lang="en-US" sz="1100" b="1" dirty="0" err="1">
                <a:latin typeface="Raleway"/>
                <a:cs typeface="Calibri"/>
                <a:sym typeface="Arial"/>
              </a:rPr>
              <a:t>Pincemin</a:t>
            </a:r>
            <a:r>
              <a:rPr lang="en-US" sz="1100" b="1" dirty="0">
                <a:latin typeface="Raleway"/>
                <a:cs typeface="Calibri"/>
                <a:sym typeface="Arial"/>
              </a:rPr>
              <a:t> </a:t>
            </a:r>
            <a:endParaRPr lang="en-US" sz="1100" b="1" dirty="0">
              <a:solidFill>
                <a:prstClr val="black"/>
              </a:solidFill>
              <a:latin typeface="Raleway" panose="020B0503030101060003" pitchFamily="34" charset="77"/>
              <a:cs typeface="Calibri" panose="020F0502020204030204" pitchFamily="34" charset="0"/>
              <a:sym typeface="Arial"/>
            </a:endParaRPr>
          </a:p>
          <a:p>
            <a:pPr lvl="0">
              <a:buClr>
                <a:prstClr val="black"/>
              </a:buClr>
              <a:buSzPts val="2400"/>
              <a:defRPr/>
            </a:pPr>
            <a:r>
              <a:rPr lang="en-US" sz="1100" b="1" dirty="0">
                <a:solidFill>
                  <a:prstClr val="black"/>
                </a:solidFill>
                <a:latin typeface="Raleway" panose="020B0503030101060003" pitchFamily="34" charset="77"/>
                <a:cs typeface="Calibri" panose="020F0502020204030204" pitchFamily="34" charset="0"/>
                <a:sym typeface="Arial"/>
              </a:rPr>
              <a:t>Chief Financial Officer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11C560FA-BAED-FEF9-FE92-EA86FD41AB13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8481" y="2024100"/>
            <a:ext cx="826622" cy="118887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875CF8CF-7A02-F668-C3D6-B1E413AE03C8}"/>
              </a:ext>
            </a:extLst>
          </p:cNvPr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163631" y="3266405"/>
            <a:ext cx="740043" cy="102669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0E219B8F-6998-A46D-2752-D3028D9D3D38}"/>
              </a:ext>
            </a:extLst>
          </p:cNvPr>
          <p:cNvSpPr txBox="1"/>
          <p:nvPr/>
        </p:nvSpPr>
        <p:spPr>
          <a:xfrm>
            <a:off x="1950169" y="3513202"/>
            <a:ext cx="19924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prstClr val="black"/>
              </a:buClr>
              <a:buSzPts val="2400"/>
              <a:defRPr/>
            </a:pPr>
            <a:r>
              <a:rPr lang="en-US" sz="11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Corinne Margot</a:t>
            </a:r>
          </a:p>
          <a:p>
            <a:pPr>
              <a:buClr>
                <a:prstClr val="black"/>
              </a:buClr>
              <a:buSzPts val="2400"/>
              <a:defRPr/>
            </a:pPr>
            <a:r>
              <a:rPr lang="en-US" sz="1100" b="1" dirty="0">
                <a:solidFill>
                  <a:srgbClr val="000000"/>
                </a:solidFill>
                <a:latin typeface="Raleway"/>
                <a:cs typeface="Calibri"/>
                <a:sym typeface="Arial"/>
              </a:rPr>
              <a:t>Deputy COO</a:t>
            </a:r>
          </a:p>
          <a:p>
            <a:endParaRPr lang="en-US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6E32C34-6862-A839-4AB3-5653C7548EFB}"/>
              </a:ext>
            </a:extLst>
          </p:cNvPr>
          <p:cNvSpPr txBox="1"/>
          <p:nvPr/>
        </p:nvSpPr>
        <p:spPr>
          <a:xfrm>
            <a:off x="796398" y="927969"/>
            <a:ext cx="33548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 strong team ready for clinical stage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4058548-2F2F-EB41-4D18-EEF50EB8E4E3}"/>
              </a:ext>
            </a:extLst>
          </p:cNvPr>
          <p:cNvSpPr txBox="1"/>
          <p:nvPr/>
        </p:nvSpPr>
        <p:spPr>
          <a:xfrm>
            <a:off x="4348993" y="5464609"/>
            <a:ext cx="40035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 Employees on Clinical developments</a:t>
            </a:r>
          </a:p>
          <a:p>
            <a:r>
              <a:rPr lang="en-US" b="1" dirty="0"/>
              <a:t>Laboratory support  : 150 researchers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828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7CAD23C-2521-AC49-BE50-3B82DDB241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1659" y="1196752"/>
            <a:ext cx="3505207" cy="1201737"/>
          </a:xfrm>
        </p:spPr>
        <p:txBody>
          <a:bodyPr lIns="91440" tIns="45720" rIns="91440" bIns="45720" anchor="t"/>
          <a:lstStyle/>
          <a:p>
            <a:r>
              <a:rPr lang="en-US" sz="2000" dirty="0">
                <a:latin typeface="Raleway"/>
              </a:rPr>
              <a:t>A worldwide exclusive license:</a:t>
            </a:r>
          </a:p>
          <a:p>
            <a:r>
              <a:rPr lang="en-US" sz="1600" dirty="0">
                <a:latin typeface="Raleway"/>
              </a:rPr>
              <a:t>A patent portfolio (13 Families) on the CD40 platform (agreement in place with Inserm Transfer December 8</a:t>
            </a:r>
            <a:r>
              <a:rPr lang="en-US" sz="1600" baseline="30000" dirty="0">
                <a:latin typeface="Raleway"/>
              </a:rPr>
              <a:t>th</a:t>
            </a:r>
            <a:r>
              <a:rPr lang="en-US" sz="1600" dirty="0">
                <a:latin typeface="Raleway"/>
              </a:rPr>
              <a:t>, 2021)</a:t>
            </a:r>
          </a:p>
          <a:p>
            <a:endParaRPr lang="en-US" sz="2000" dirty="0">
              <a:latin typeface="Raleway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5DE5A0A-AE79-FB41-BF2E-5FED52AF01C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57827" y="3716601"/>
            <a:ext cx="3824287" cy="1409556"/>
          </a:xfrm>
        </p:spPr>
        <p:txBody>
          <a:bodyPr lIns="91440" tIns="45720" rIns="91440" bIns="45720" anchor="t"/>
          <a:lstStyle/>
          <a:p>
            <a:pPr marL="361950" indent="-1714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A well-balanced portfolio between generic patents for the vaccine platform and dedicated patents for each pathogen.</a:t>
            </a:r>
          </a:p>
          <a:p>
            <a:pPr marL="361950" indent="-1714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A portfolio combining different research team activities under one single exclusive license to LinKinVax.</a:t>
            </a:r>
          </a:p>
          <a:p>
            <a:pPr marL="361950" indent="-17145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Large Geographical coverage. </a:t>
            </a:r>
          </a:p>
          <a:p>
            <a:pPr marL="171450" indent="-171450">
              <a:buFont typeface="Courier New" panose="02070309020205020404" pitchFamily="49" charset="0"/>
              <a:buChar char="o"/>
            </a:pPr>
            <a:endParaRPr lang="en-US" dirty="0">
              <a:latin typeface="Raleway"/>
            </a:endParaRPr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9107852E-5680-4EA8-9C80-8500E2C4E4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834" r="-157"/>
          <a:stretch/>
        </p:blipFill>
        <p:spPr>
          <a:xfrm>
            <a:off x="6131768" y="980728"/>
            <a:ext cx="4456904" cy="457451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C2CEA16-0AFB-4063-A192-1BDD94384AF6}"/>
              </a:ext>
            </a:extLst>
          </p:cNvPr>
          <p:cNvSpPr txBox="1"/>
          <p:nvPr/>
        </p:nvSpPr>
        <p:spPr>
          <a:xfrm>
            <a:off x="9336360" y="3578101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Raleway"/>
                <a:cs typeface="Calibri"/>
              </a:rPr>
              <a:t>51%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23FAFB6-E1B0-41BF-BB7A-B20F1AE45EBA}"/>
              </a:ext>
            </a:extLst>
          </p:cNvPr>
          <p:cNvSpPr txBox="1"/>
          <p:nvPr/>
        </p:nvSpPr>
        <p:spPr>
          <a:xfrm>
            <a:off x="7929711" y="4987657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Raleway"/>
                <a:cs typeface="Calibri"/>
              </a:rPr>
              <a:t>2%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F073191-22ED-4F58-B2CC-90F2F2D4DCE5}"/>
              </a:ext>
            </a:extLst>
          </p:cNvPr>
          <p:cNvSpPr txBox="1"/>
          <p:nvPr/>
        </p:nvSpPr>
        <p:spPr>
          <a:xfrm>
            <a:off x="8000824" y="2259989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Raleway"/>
                <a:cs typeface="Calibri"/>
              </a:rPr>
              <a:t>2%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2F4D8E1-FB1F-4370-A6EB-A08538CF25E3}"/>
              </a:ext>
            </a:extLst>
          </p:cNvPr>
          <p:cNvSpPr txBox="1"/>
          <p:nvPr/>
        </p:nvSpPr>
        <p:spPr>
          <a:xfrm>
            <a:off x="6929824" y="3578101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Raleway"/>
                <a:cs typeface="Calibri"/>
              </a:rPr>
              <a:t>28%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EFBA9D9-9CF0-48C1-9969-E842CC07FCE0}"/>
              </a:ext>
            </a:extLst>
          </p:cNvPr>
          <p:cNvSpPr txBox="1"/>
          <p:nvPr/>
        </p:nvSpPr>
        <p:spPr>
          <a:xfrm>
            <a:off x="7663644" y="4794234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latin typeface="Raleway"/>
                <a:cs typeface="Calibri"/>
              </a:rPr>
              <a:t>6%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6C5B701-F8C4-4413-80D4-5FB4B9BF6C50}"/>
              </a:ext>
            </a:extLst>
          </p:cNvPr>
          <p:cNvSpPr txBox="1"/>
          <p:nvPr/>
        </p:nvSpPr>
        <p:spPr>
          <a:xfrm>
            <a:off x="7420947" y="2528762"/>
            <a:ext cx="485393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  <a:latin typeface="Raleway"/>
                <a:cs typeface="Calibri"/>
              </a:rPr>
              <a:t>11%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361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C04C5F2-5DD2-9036-8EF6-6B5D58B6C7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6345" y="705151"/>
            <a:ext cx="3969130" cy="2028572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Zoonoses : a growing threat</a:t>
            </a:r>
          </a:p>
          <a:p>
            <a:pPr marL="342900" indent="-342900">
              <a:buFont typeface="Wingdings" pitchFamily="2" charset="2"/>
              <a:buChar char="Ø"/>
            </a:pPr>
            <a:endParaRPr lang="en-US" dirty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en-US" dirty="0"/>
              <a:t>Cancer eradication : a 21st century target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66CEF9-3AB9-B7D2-C8BA-1786B9E48FAF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236283" y="3279824"/>
            <a:ext cx="3535617" cy="1201737"/>
          </a:xfrm>
        </p:spPr>
        <p:txBody>
          <a:bodyPr>
            <a:normAutofit/>
          </a:bodyPr>
          <a:lstStyle/>
          <a:p>
            <a:r>
              <a:rPr lang="en-US" sz="1800" dirty="0"/>
              <a:t>Infectious &amp; cancer diseases are </a:t>
            </a:r>
            <a:r>
              <a:rPr lang="en-US" sz="1800" b="1" dirty="0">
                <a:solidFill>
                  <a:srgbClr val="FF0000"/>
                </a:solidFill>
              </a:rPr>
              <a:t>two of the main mortality causes </a:t>
            </a:r>
            <a:r>
              <a:rPr lang="en-US" sz="1800" dirty="0"/>
              <a:t>in the world with most pressing unmet medical needs.</a:t>
            </a:r>
          </a:p>
          <a:p>
            <a:endParaRPr lang="en-US" sz="1800" b="1" dirty="0"/>
          </a:p>
          <a:p>
            <a:endParaRPr lang="en-US" sz="1800" b="1" dirty="0"/>
          </a:p>
          <a:p>
            <a:endParaRPr lang="en-US" sz="1800" b="1" dirty="0"/>
          </a:p>
        </p:txBody>
      </p:sp>
      <p:pic>
        <p:nvPicPr>
          <p:cNvPr id="5" name="Google Shape;433;p29">
            <a:extLst>
              <a:ext uri="{FF2B5EF4-FFF2-40B4-BE49-F238E27FC236}">
                <a16:creationId xmlns:a16="http://schemas.microsoft.com/office/drawing/2014/main" id="{D17B5430-7846-1A2A-3BD5-D4B74FA71A71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r="40221"/>
          <a:stretch/>
        </p:blipFill>
        <p:spPr>
          <a:xfrm>
            <a:off x="4299050" y="985886"/>
            <a:ext cx="4348239" cy="349567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F50B145C-63F4-F2D7-4CBD-C703BC8C61EA}"/>
              </a:ext>
            </a:extLst>
          </p:cNvPr>
          <p:cNvSpPr txBox="1">
            <a:spLocks/>
          </p:cNvSpPr>
          <p:nvPr/>
        </p:nvSpPr>
        <p:spPr>
          <a:xfrm>
            <a:off x="4642471" y="5271245"/>
            <a:ext cx="6930405" cy="120173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i="0" kern="1200">
                <a:solidFill>
                  <a:schemeClr val="tx1"/>
                </a:solidFill>
                <a:latin typeface="Raleway" panose="020B0503030101060003" pitchFamily="34" charset="77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DM Sans Medium" pitchFamily="2" charset="77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DM Sans Medium" pitchFamily="2" charset="77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DM Sans Medium" pitchFamily="2" charset="77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tx1"/>
                </a:solidFill>
                <a:latin typeface="DM Sans Medium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/>
                <a:ea typeface="Calibri" panose="020F0502020204030204" pitchFamily="34" charset="0"/>
                <a:cs typeface="Times New Roman"/>
              </a:rPr>
              <a:t>We are addressing humanity’s urgent needs in infectious and cancer diseases:  a quick access to highly versatile and efficient vaccine platform.</a:t>
            </a:r>
            <a:endParaRPr kumimoji="0" lang="en-GB" sz="2000" b="1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anose="020B0503030101060003" pitchFamily="34" charset="77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anose="020B0503030101060003" pitchFamily="34" charset="77"/>
              <a:ea typeface="+mn-ea"/>
              <a:cs typeface="+mn-cs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6DA0DEF-8474-9E5C-2B91-D6B23BBA7D60}"/>
              </a:ext>
            </a:extLst>
          </p:cNvPr>
          <p:cNvSpPr txBox="1"/>
          <p:nvPr/>
        </p:nvSpPr>
        <p:spPr>
          <a:xfrm>
            <a:off x="8767541" y="1361216"/>
            <a:ext cx="30438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anose="020B0503030101060003" pitchFamily="34" charset="77"/>
              </a:rPr>
              <a:t>An Average of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aleway" panose="020B0503030101060003" pitchFamily="34" charset="77"/>
              </a:rPr>
              <a:t>2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anose="020B0503030101060003" pitchFamily="34" charset="77"/>
              </a:rPr>
              <a:t> novel viruses are discovered per year from 1980 –2019.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aleway" panose="020B0503030101060003" pitchFamily="34" charset="77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anose="020B0503030101060003" pitchFamily="34" charset="77"/>
              </a:rPr>
              <a:t>Only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aleway" panose="020B0503030101060003" pitchFamily="34" charset="77"/>
              </a:rPr>
              <a:t>4%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anose="020B0503030101060003" pitchFamily="34" charset="77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aleway" panose="020B0503030101060003" pitchFamily="34" charset="77"/>
              </a:rPr>
              <a:t>have a vaccine commercially available in the US.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en-US" dirty="0">
              <a:solidFill>
                <a:srgbClr val="000000"/>
              </a:solidFill>
              <a:latin typeface="Raleway" panose="020B0503030101060003" pitchFamily="34" charset="77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 panose="020B0503030101060003" pitchFamily="34" charset="77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aleway" panose="020B0503030101060003" pitchFamily="34" charset="77"/>
              </a:rPr>
              <a:t>10 million 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 panose="020B0503030101060003" pitchFamily="34" charset="77"/>
              </a:rPr>
              <a:t>death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aleway" panose="020B0503030101060003" pitchFamily="34" charset="77"/>
              </a:rPr>
              <a:t> per annum by cancer.</a:t>
            </a:r>
          </a:p>
        </p:txBody>
      </p:sp>
    </p:spTree>
    <p:extLst>
      <p:ext uri="{BB962C8B-B14F-4D97-AF65-F5344CB8AC3E}">
        <p14:creationId xmlns:p14="http://schemas.microsoft.com/office/powerpoint/2010/main" val="2219834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ylindre 26">
            <a:extLst>
              <a:ext uri="{FF2B5EF4-FFF2-40B4-BE49-F238E27FC236}">
                <a16:creationId xmlns:a16="http://schemas.microsoft.com/office/drawing/2014/main" id="{26E1F4F4-A846-3DC1-2FE1-46E587D96EF1}"/>
              </a:ext>
            </a:extLst>
          </p:cNvPr>
          <p:cNvSpPr/>
          <p:nvPr/>
        </p:nvSpPr>
        <p:spPr>
          <a:xfrm>
            <a:off x="185617" y="2230158"/>
            <a:ext cx="2894191" cy="4068000"/>
          </a:xfrm>
          <a:prstGeom prst="can">
            <a:avLst>
              <a:gd name="adj" fmla="val 31126"/>
            </a:avLst>
          </a:prstGeom>
          <a:solidFill>
            <a:schemeClr val="bg2">
              <a:lumMod val="90000"/>
            </a:schemeClr>
          </a:solidFill>
        </p:spPr>
        <p:txBody>
          <a:bodyPr lIns="72000" tIns="72000" rIns="72000" bIns="72000" rtlCol="0" anchor="ctr">
            <a:noAutofit/>
          </a:bodyPr>
          <a:lstStyle/>
          <a:p>
            <a:pPr algn="just"/>
            <a:endParaRPr lang="en-US" sz="900" dirty="0">
              <a:latin typeface="Raleway" pitchFamily="2" charset="0"/>
            </a:endParaRPr>
          </a:p>
        </p:txBody>
      </p:sp>
      <p:sp>
        <p:nvSpPr>
          <p:cNvPr id="8" name="Cylindre 26">
            <a:extLst>
              <a:ext uri="{FF2B5EF4-FFF2-40B4-BE49-F238E27FC236}">
                <a16:creationId xmlns:a16="http://schemas.microsoft.com/office/drawing/2014/main" id="{CFBDBBB4-8352-9061-A664-1C63429F90EC}"/>
              </a:ext>
            </a:extLst>
          </p:cNvPr>
          <p:cNvSpPr/>
          <p:nvPr/>
        </p:nvSpPr>
        <p:spPr>
          <a:xfrm>
            <a:off x="3161143" y="2230158"/>
            <a:ext cx="3376556" cy="4068000"/>
          </a:xfrm>
          <a:prstGeom prst="can">
            <a:avLst>
              <a:gd name="adj" fmla="val 26521"/>
            </a:avLst>
          </a:prstGeom>
          <a:solidFill>
            <a:schemeClr val="accent3">
              <a:lumMod val="20000"/>
              <a:lumOff val="80000"/>
            </a:schemeClr>
          </a:solidFill>
        </p:spPr>
        <p:txBody>
          <a:bodyPr lIns="72000" tIns="72000" rIns="72000" bIns="72000" rtlCol="0" anchor="ctr">
            <a:noAutofit/>
          </a:bodyPr>
          <a:lstStyle/>
          <a:p>
            <a:pPr algn="just"/>
            <a:endParaRPr lang="en-US" sz="900" dirty="0">
              <a:latin typeface="Raleway" pitchFamily="2" charset="0"/>
            </a:endParaRPr>
          </a:p>
        </p:txBody>
      </p:sp>
      <p:sp>
        <p:nvSpPr>
          <p:cNvPr id="11" name="Cylindre 26">
            <a:extLst>
              <a:ext uri="{FF2B5EF4-FFF2-40B4-BE49-F238E27FC236}">
                <a16:creationId xmlns:a16="http://schemas.microsoft.com/office/drawing/2014/main" id="{452B04C7-787C-C7AA-8899-688F85B5B98D}"/>
              </a:ext>
            </a:extLst>
          </p:cNvPr>
          <p:cNvSpPr/>
          <p:nvPr/>
        </p:nvSpPr>
        <p:spPr>
          <a:xfrm>
            <a:off x="6619034" y="2230158"/>
            <a:ext cx="2653008" cy="4068000"/>
          </a:xfrm>
          <a:prstGeom prst="can">
            <a:avLst>
              <a:gd name="adj" fmla="val 33905"/>
            </a:avLst>
          </a:prstGeom>
          <a:solidFill>
            <a:schemeClr val="accent2">
              <a:lumMod val="20000"/>
              <a:lumOff val="80000"/>
            </a:schemeClr>
          </a:solidFill>
        </p:spPr>
        <p:txBody>
          <a:bodyPr lIns="72000" tIns="72000" rIns="72000" bIns="72000" rtlCol="0" anchor="ctr">
            <a:noAutofit/>
          </a:bodyPr>
          <a:lstStyle/>
          <a:p>
            <a:pPr algn="just"/>
            <a:endParaRPr lang="en-US" sz="900" dirty="0">
              <a:latin typeface="Raleway" pitchFamily="2" charset="0"/>
            </a:endParaRPr>
          </a:p>
        </p:txBody>
      </p:sp>
      <p:sp>
        <p:nvSpPr>
          <p:cNvPr id="14" name="Cylindre 26">
            <a:extLst>
              <a:ext uri="{FF2B5EF4-FFF2-40B4-BE49-F238E27FC236}">
                <a16:creationId xmlns:a16="http://schemas.microsoft.com/office/drawing/2014/main" id="{9F29D96C-F241-1917-D4D6-FC7B3AFFEFB1}"/>
              </a:ext>
            </a:extLst>
          </p:cNvPr>
          <p:cNvSpPr/>
          <p:nvPr/>
        </p:nvSpPr>
        <p:spPr>
          <a:xfrm>
            <a:off x="9353376" y="2230158"/>
            <a:ext cx="2653008" cy="4068000"/>
          </a:xfrm>
          <a:prstGeom prst="can">
            <a:avLst>
              <a:gd name="adj" fmla="val 33149"/>
            </a:avLst>
          </a:prstGeom>
          <a:solidFill>
            <a:schemeClr val="accent2">
              <a:lumMod val="20000"/>
              <a:lumOff val="80000"/>
              <a:alpha val="50000"/>
            </a:schemeClr>
          </a:solidFill>
        </p:spPr>
        <p:txBody>
          <a:bodyPr lIns="72000" tIns="72000" rIns="72000" bIns="72000" rtlCol="0" anchor="ctr">
            <a:noAutofit/>
          </a:bodyPr>
          <a:lstStyle/>
          <a:p>
            <a:pPr algn="just"/>
            <a:endParaRPr lang="en-US" sz="900" dirty="0">
              <a:latin typeface="Raleway" pitchFamily="2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5EF44E-D56B-B01A-6885-67F1B6299DF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LinKinVax’s full portfolio </a:t>
            </a: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67FDD4-EAAF-65B1-43BE-44F2DF2097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83432" y="1124744"/>
            <a:ext cx="11014005" cy="533778"/>
          </a:xfrm>
        </p:spPr>
        <p:txBody>
          <a:bodyPr/>
          <a:lstStyle/>
          <a:p>
            <a:r>
              <a:rPr lang="en-US" sz="1800" dirty="0"/>
              <a:t>LinKinVax possesses 6 assets with different indications, and approaches (therapeutic and prophylactic) therefore creating a diversified portfolio leading to various opportunities. </a:t>
            </a:r>
          </a:p>
          <a:p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39240D-EE8D-522A-9B73-638464629F3E}"/>
              </a:ext>
            </a:extLst>
          </p:cNvPr>
          <p:cNvSpPr txBox="1"/>
          <p:nvPr/>
        </p:nvSpPr>
        <p:spPr>
          <a:xfrm>
            <a:off x="570712" y="2230158"/>
            <a:ext cx="2124000" cy="900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bg2">
                    <a:lumMod val="50000"/>
                  </a:schemeClr>
                </a:solidFill>
                <a:latin typeface="Raleway" pitchFamily="2" charset="0"/>
              </a:rPr>
              <a:t>COVID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44A85D-8630-035D-6B1A-D156E2EC97D1}"/>
              </a:ext>
            </a:extLst>
          </p:cNvPr>
          <p:cNvSpPr txBox="1"/>
          <p:nvPr/>
        </p:nvSpPr>
        <p:spPr>
          <a:xfrm>
            <a:off x="185616" y="3284984"/>
            <a:ext cx="2894191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aleway" pitchFamily="2" charset="0"/>
              </a:rPr>
              <a:t>Bivalent vaccine GEN1: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latin typeface="Raleway" pitchFamily="2" charset="0"/>
              </a:rPr>
              <a:t>Booster positioning</a:t>
            </a:r>
          </a:p>
          <a:p>
            <a:pPr marL="285750" indent="-285750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demonstration of durability </a:t>
            </a:r>
          </a:p>
          <a:p>
            <a:r>
              <a:rPr lang="en-US" sz="1600" b="1" dirty="0">
                <a:latin typeface="Raleway" pitchFamily="2" charset="0"/>
              </a:rPr>
              <a:t>Multivariant vaccine GEN2: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latin typeface="Raleway" pitchFamily="2" charset="0"/>
              </a:rPr>
              <a:t>Booster positioning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latin typeface="Raleway" pitchFamily="2" charset="0"/>
              </a:rPr>
              <a:t>Pandemic ender</a:t>
            </a:r>
          </a:p>
          <a:p>
            <a:pPr marL="285750" indent="-285750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demonstration of durability and panCOVID </a:t>
            </a:r>
            <a:endParaRPr lang="en-US" sz="1400" dirty="0">
              <a:latin typeface="Raleway" pitchFamily="2" charset="0"/>
            </a:endParaRPr>
          </a:p>
          <a:p>
            <a:endParaRPr lang="en-US" sz="1600" dirty="0">
              <a:latin typeface="Raleway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FB605B-3D1A-426D-448A-BD611DD16D24}"/>
              </a:ext>
            </a:extLst>
          </p:cNvPr>
          <p:cNvSpPr txBox="1"/>
          <p:nvPr/>
        </p:nvSpPr>
        <p:spPr>
          <a:xfrm>
            <a:off x="3787421" y="2230158"/>
            <a:ext cx="2124000" cy="900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accent3"/>
                </a:solidFill>
                <a:latin typeface="Raleway" pitchFamily="2" charset="0"/>
              </a:rPr>
              <a:t>HIV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72CCFF-3B05-1191-7E88-338521C0A717}"/>
              </a:ext>
            </a:extLst>
          </p:cNvPr>
          <p:cNvSpPr txBox="1"/>
          <p:nvPr/>
        </p:nvSpPr>
        <p:spPr>
          <a:xfrm>
            <a:off x="3161143" y="3284984"/>
            <a:ext cx="3376555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aleway" pitchFamily="2" charset="0"/>
              </a:rPr>
              <a:t>Prophylactic vaccine:</a:t>
            </a:r>
          </a:p>
          <a:p>
            <a:pPr marL="182563" indent="-182563">
              <a:buFontTx/>
              <a:buChar char="-"/>
            </a:pPr>
            <a:r>
              <a:rPr lang="en-US" sz="1400" dirty="0">
                <a:latin typeface="Raleway" pitchFamily="2" charset="0"/>
              </a:rPr>
              <a:t>General population in GHE countries (if efficacy &gt; 50%)</a:t>
            </a:r>
          </a:p>
          <a:p>
            <a:pPr marL="182563" indent="-182563">
              <a:buFontTx/>
              <a:buChar char="-"/>
            </a:pPr>
            <a:r>
              <a:rPr lang="en-US" sz="1400" dirty="0">
                <a:latin typeface="Raleway" pitchFamily="2" charset="0"/>
              </a:rPr>
              <a:t>At-risk populations in CHE countries (if efficacy &gt; 70%)</a:t>
            </a:r>
          </a:p>
          <a:p>
            <a:pPr marL="182563" indent="-182563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general population in CHE, and pediatric population</a:t>
            </a:r>
          </a:p>
          <a:p>
            <a:r>
              <a:rPr lang="en-US" sz="1600" b="1" dirty="0">
                <a:latin typeface="Raleway" pitchFamily="2" charset="0"/>
              </a:rPr>
              <a:t>Therapeutic vaccine:</a:t>
            </a:r>
          </a:p>
          <a:p>
            <a:pPr marL="171450" indent="-171450">
              <a:buFontTx/>
              <a:buChar char="-"/>
            </a:pPr>
            <a:r>
              <a:rPr lang="en-US" sz="1400" dirty="0">
                <a:latin typeface="Raleway" pitchFamily="2" charset="0"/>
              </a:rPr>
              <a:t>Patients living with HIV already treated by ART</a:t>
            </a:r>
          </a:p>
          <a:p>
            <a:pPr marL="171450" indent="-171450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Treatment naïve HIV patients</a:t>
            </a:r>
          </a:p>
          <a:p>
            <a:endParaRPr lang="en-US" sz="1600" dirty="0">
              <a:latin typeface="Raleway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797E03-465E-BDEA-E1D3-28D42207F3AB}"/>
              </a:ext>
            </a:extLst>
          </p:cNvPr>
          <p:cNvSpPr txBox="1"/>
          <p:nvPr/>
        </p:nvSpPr>
        <p:spPr>
          <a:xfrm>
            <a:off x="6883538" y="2230158"/>
            <a:ext cx="2124000" cy="900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Raleway" pitchFamily="2" charset="0"/>
              </a:rPr>
              <a:t>HPV+ H&amp;N cancer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2BCE999-41CA-7EEA-5741-A749CB6FB5F6}"/>
              </a:ext>
            </a:extLst>
          </p:cNvPr>
          <p:cNvSpPr txBox="1"/>
          <p:nvPr/>
        </p:nvSpPr>
        <p:spPr>
          <a:xfrm>
            <a:off x="6619034" y="3284984"/>
            <a:ext cx="26530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aleway" pitchFamily="2" charset="0"/>
              </a:rPr>
              <a:t>Therapeutic vaccine: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latin typeface="Raleway" pitchFamily="2" charset="0"/>
              </a:rPr>
              <a:t>Stage 4 metastatic and/or recurrent patients</a:t>
            </a:r>
          </a:p>
          <a:p>
            <a:pPr marL="285750" indent="-285750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HPV induced cervical precancerous lesion</a:t>
            </a:r>
          </a:p>
          <a:p>
            <a:pPr marL="285750" indent="-285750">
              <a:buFontTx/>
              <a:buChar char="-"/>
            </a:pPr>
            <a:endParaRPr lang="en-US" sz="1400" dirty="0">
              <a:latin typeface="Raleway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75DE222-3B7B-BC25-DCEA-4F5D547CDA57}"/>
              </a:ext>
            </a:extLst>
          </p:cNvPr>
          <p:cNvSpPr txBox="1"/>
          <p:nvPr/>
        </p:nvSpPr>
        <p:spPr>
          <a:xfrm>
            <a:off x="9617880" y="2230158"/>
            <a:ext cx="2124000" cy="9000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  <a:latin typeface="Raleway" pitchFamily="2" charset="0"/>
              </a:rPr>
              <a:t>Chlamydia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A63174-9D3E-406D-501B-6D74540776B5}"/>
              </a:ext>
            </a:extLst>
          </p:cNvPr>
          <p:cNvSpPr txBox="1"/>
          <p:nvPr/>
        </p:nvSpPr>
        <p:spPr>
          <a:xfrm>
            <a:off x="9353375" y="3284984"/>
            <a:ext cx="2644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Raleway" pitchFamily="2" charset="0"/>
              </a:rPr>
              <a:t>Prophylactic vaccine: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latin typeface="Raleway" pitchFamily="2" charset="0"/>
              </a:rPr>
              <a:t>High-risk population (sex workers, MSM)</a:t>
            </a:r>
          </a:p>
          <a:p>
            <a:pPr marL="285750" indent="-285750">
              <a:buFontTx/>
              <a:buChar char="-"/>
            </a:pPr>
            <a:r>
              <a:rPr lang="en-US" sz="1400" i="1" dirty="0">
                <a:latin typeface="Raleway" pitchFamily="2" charset="0"/>
              </a:rPr>
              <a:t>Upside: adolescent routine vaccination </a:t>
            </a:r>
          </a:p>
        </p:txBody>
      </p:sp>
    </p:spTree>
    <p:extLst>
      <p:ext uri="{BB962C8B-B14F-4D97-AF65-F5344CB8AC3E}">
        <p14:creationId xmlns:p14="http://schemas.microsoft.com/office/powerpoint/2010/main" val="11974357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FA5700">
      <a:dk1>
        <a:srgbClr val="000000"/>
      </a:dk1>
      <a:lt1>
        <a:srgbClr val="FFFFFF"/>
      </a:lt1>
      <a:dk2>
        <a:srgbClr val="000000"/>
      </a:dk2>
      <a:lt2>
        <a:srgbClr val="F2EFED"/>
      </a:lt2>
      <a:accent1>
        <a:srgbClr val="F2EFED"/>
      </a:accent1>
      <a:accent2>
        <a:srgbClr val="FA5700"/>
      </a:accent2>
      <a:accent3>
        <a:srgbClr val="FF93A3"/>
      </a:accent3>
      <a:accent4>
        <a:srgbClr val="F2EFED"/>
      </a:accent4>
      <a:accent5>
        <a:srgbClr val="FA5700"/>
      </a:accent5>
      <a:accent6>
        <a:srgbClr val="FF93A3"/>
      </a:accent6>
      <a:hlink>
        <a:srgbClr val="FA5700"/>
      </a:hlink>
      <a:folHlink>
        <a:srgbClr val="FF93A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18724</TotalTime>
  <Words>767</Words>
  <Application>Microsoft Macintosh PowerPoint</Application>
  <PresentationFormat>Grand écran</PresentationFormat>
  <Paragraphs>109</Paragraphs>
  <Slides>7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6" baseType="lpstr">
      <vt:lpstr>Arial</vt:lpstr>
      <vt:lpstr>Calibri</vt:lpstr>
      <vt:lpstr>Courier New</vt:lpstr>
      <vt:lpstr>DM Sans Medium</vt:lpstr>
      <vt:lpstr>Raleway</vt:lpstr>
      <vt:lpstr>Raleway Medium</vt:lpstr>
      <vt:lpstr>Raleway SemiBold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Nelly Kernevez</dc:creator>
  <cp:lastModifiedBy>Andre Auberton</cp:lastModifiedBy>
  <cp:revision>539</cp:revision>
  <cp:lastPrinted>2021-03-04T17:21:25Z</cp:lastPrinted>
  <dcterms:created xsi:type="dcterms:W3CDTF">2021-03-04T16:10:24Z</dcterms:created>
  <dcterms:modified xsi:type="dcterms:W3CDTF">2023-06-17T14:02:52Z</dcterms:modified>
</cp:coreProperties>
</file>